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258" r:id="rId3"/>
    <p:sldId id="259" r:id="rId4"/>
    <p:sldId id="312" r:id="rId5"/>
    <p:sldId id="313" r:id="rId6"/>
    <p:sldId id="314" r:id="rId7"/>
    <p:sldId id="315" r:id="rId8"/>
    <p:sldId id="316" r:id="rId9"/>
    <p:sldId id="318" r:id="rId10"/>
    <p:sldId id="319" r:id="rId11"/>
    <p:sldId id="339" r:id="rId12"/>
    <p:sldId id="260" r:id="rId13"/>
    <p:sldId id="288" r:id="rId14"/>
    <p:sldId id="261" r:id="rId15"/>
    <p:sldId id="285" r:id="rId16"/>
    <p:sldId id="263" r:id="rId17"/>
    <p:sldId id="266" r:id="rId18"/>
    <p:sldId id="265" r:id="rId19"/>
    <p:sldId id="264" r:id="rId20"/>
    <p:sldId id="268" r:id="rId21"/>
    <p:sldId id="267" r:id="rId22"/>
    <p:sldId id="293" r:id="rId23"/>
    <p:sldId id="328" r:id="rId24"/>
    <p:sldId id="294" r:id="rId25"/>
    <p:sldId id="327" r:id="rId26"/>
    <p:sldId id="330" r:id="rId27"/>
    <p:sldId id="337" r:id="rId28"/>
    <p:sldId id="321" r:id="rId29"/>
    <p:sldId id="338" r:id="rId30"/>
    <p:sldId id="323" r:id="rId31"/>
    <p:sldId id="296" r:id="rId32"/>
    <p:sldId id="297" r:id="rId33"/>
    <p:sldId id="298" r:id="rId34"/>
    <p:sldId id="299" r:id="rId35"/>
    <p:sldId id="329" r:id="rId36"/>
    <p:sldId id="300" r:id="rId37"/>
    <p:sldId id="301" r:id="rId38"/>
    <p:sldId id="302" r:id="rId39"/>
    <p:sldId id="303" r:id="rId40"/>
    <p:sldId id="304" r:id="rId41"/>
    <p:sldId id="307" r:id="rId42"/>
    <p:sldId id="331" r:id="rId43"/>
    <p:sldId id="333" r:id="rId44"/>
    <p:sldId id="334" r:id="rId45"/>
    <p:sldId id="335" r:id="rId46"/>
    <p:sldId id="33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24">
          <p15:clr>
            <a:srgbClr val="A4A3A4"/>
          </p15:clr>
        </p15:guide>
        <p15:guide id="3" orient="horz" pos="24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14" autoAdjust="0"/>
  </p:normalViewPr>
  <p:slideViewPr>
    <p:cSldViewPr snapToGrid="0">
      <p:cViewPr varScale="1">
        <p:scale>
          <a:sx n="73" d="100"/>
          <a:sy n="73" d="100"/>
        </p:scale>
        <p:origin x="-1339" y="-34"/>
      </p:cViewPr>
      <p:guideLst>
        <p:guide orient="horz" pos="2160"/>
        <p:guide orient="horz" pos="2441"/>
        <p:guide pos="3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9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47.wmf"/><Relationship Id="rId4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E9272-4861-47B2-B34C-B4D1656A127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F21CC-D733-453F-9A2B-8B2DB95EB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2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5B57321C-91D1-4376-ACEC-8B1F7ED70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7651472-0981-4845-ADD0-E9D7F9C88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877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7D0A1CB6-C10A-4945-98C3-37C033E3B6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9ACBBD-6611-47EE-B0AF-E4560F60EB32}" type="slidenum">
              <a:rPr lang="ru-RU" altLang="ru-RU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CF10C8D0-742A-42A4-8140-62DFBC90C3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521B12EB-2087-49B3-A946-A1685105F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2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xmlns="" id="{EC18D2C8-F133-4E4C-858F-1A1FDC010E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xmlns="" id="{3885F4F0-97C8-4FBF-AEF1-004728A05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xmlns="" id="{16031BA1-9BA2-48F0-B78B-A2DEC3C81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F76EA5F2-0C78-44D1-9909-11874176D4A1}" type="slidenum">
              <a:rPr lang="ru-RU" altLang="ru-RU" smtClean="0">
                <a:latin typeface="Arial" panose="020B0604020202020204" pitchFamily="34" charset="0"/>
              </a:rPr>
              <a:pPr/>
              <a:t>31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F21CC-D733-453F-9A2B-8B2DB95EBE9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DEAF6440-DD0F-4C34-B2BD-DBA87A656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0036E6-1D45-4FE8-B91E-1692A3BB850D}" type="slidenum">
              <a:rPr lang="ru-RU" altLang="ru-RU">
                <a:latin typeface="Arial" panose="020B0604020202020204" pitchFamily="34" charset="0"/>
              </a:rPr>
              <a:pPr eaLnBrk="1" hangingPunct="1"/>
              <a:t>35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319AD92-5824-4128-A72F-A862BDF17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E6F1D70D-86D9-4BCD-B460-AD059FF13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713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9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4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8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5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0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5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4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8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7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1978-AC2F-409C-8B61-2590E5106FB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78E9-39D1-4430-8743-8A218C05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3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3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7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6.w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67.wmf"/><Relationship Id="rId4" Type="http://schemas.openxmlformats.org/officeDocument/2006/relationships/image" Target="../media/image69.png"/><Relationship Id="rId9" Type="http://schemas.openxmlformats.org/officeDocument/2006/relationships/oleObject" Target="../embeddings/oleObject3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74.png"/><Relationship Id="rId4" Type="http://schemas.openxmlformats.org/officeDocument/2006/relationships/image" Target="../media/image70.wmf"/><Relationship Id="rId9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8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8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9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10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103.wmf"/><Relationship Id="rId9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7">
            <a:extLst>
              <a:ext uri="{FF2B5EF4-FFF2-40B4-BE49-F238E27FC236}">
                <a16:creationId xmlns:a16="http://schemas.microsoft.com/office/drawing/2014/main" xmlns="" id="{C53869A5-97E6-4714-B3AD-E47FF723B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24050"/>
            <a:ext cx="91440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b="1" dirty="0">
                <a:solidFill>
                  <a:srgbClr val="3333FF"/>
                </a:solidFill>
              </a:rPr>
              <a:t>Рассеяние</a:t>
            </a:r>
            <a:r>
              <a:rPr lang="en-US" altLang="ru-RU" sz="6600" b="1" dirty="0">
                <a:solidFill>
                  <a:srgbClr val="3333FF"/>
                </a:solidFill>
              </a:rPr>
              <a:t> </a:t>
            </a:r>
            <a:r>
              <a:rPr lang="ru-RU" altLang="ru-RU" sz="6600" b="1" dirty="0">
                <a:solidFill>
                  <a:srgbClr val="3333FF"/>
                </a:solidFill>
              </a:rPr>
              <a:t>волн </a:t>
            </a:r>
            <a:endParaRPr lang="en-US" altLang="ru-RU" sz="6600" b="1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b="1" dirty="0">
                <a:solidFill>
                  <a:srgbClr val="3333FF"/>
                </a:solidFill>
              </a:rPr>
              <a:t>на сложной решетке </a:t>
            </a:r>
            <a:endParaRPr lang="en-US" altLang="ru-RU" sz="6600" b="1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6600" b="1" dirty="0"/>
              <a:t>(</a:t>
            </a:r>
            <a:r>
              <a:rPr lang="ru-RU" altLang="ru-RU" sz="6600" b="1" dirty="0"/>
              <a:t>решетка с базисом)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93404968-161F-4E88-A9F1-FEBBC07BF2A2}"/>
              </a:ext>
            </a:extLst>
          </p:cNvPr>
          <p:cNvSpPr txBox="1"/>
          <p:nvPr/>
        </p:nvSpPr>
        <p:spPr>
          <a:xfrm>
            <a:off x="0" y="714544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Глава 5</a:t>
            </a:r>
          </a:p>
        </p:txBody>
      </p:sp>
      <p:pic>
        <p:nvPicPr>
          <p:cNvPr id="38914" name="Picture 2" descr="O:\Аспирантура ИФТТ РАН 2022-2023\Учебный Год 23-24\К лециям\Figs\Эмблема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7" y="6142037"/>
            <a:ext cx="3078163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N:\Фурье - преобразования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-9525"/>
            <a:ext cx="4478337" cy="68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A92C91-6D51-4B96-9B98-3EF904887BCC}"/>
              </a:ext>
            </a:extLst>
          </p:cNvPr>
          <p:cNvSpPr txBox="1"/>
          <p:nvPr/>
        </p:nvSpPr>
        <p:spPr>
          <a:xfrm>
            <a:off x="0" y="2085975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Примеры преобразований Фурье </a:t>
            </a:r>
          </a:p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для простейших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39083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>
            <a:extLst>
              <a:ext uri="{FF2B5EF4-FFF2-40B4-BE49-F238E27FC236}">
                <a16:creationId xmlns:a16="http://schemas.microsoft.com/office/drawing/2014/main" xmlns="" id="{95FD2E34-02D5-49CC-9298-9EC1790C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Бесконечный узловой ряд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в прямом и обратном </a:t>
            </a:r>
            <a:r>
              <a:rPr lang="ru-RU" altLang="ru-RU" sz="3600" b="1" dirty="0">
                <a:solidFill>
                  <a:srgbClr val="92D050"/>
                </a:solidFill>
              </a:rPr>
              <a:t>трехмерном</a:t>
            </a:r>
            <a:r>
              <a:rPr lang="ru-RU" altLang="ru-RU" sz="3600" b="1" dirty="0">
                <a:solidFill>
                  <a:srgbClr val="3333FF"/>
                </a:solidFill>
              </a:rPr>
              <a:t> пространстве</a:t>
            </a:r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B0B19639-CD2D-4643-A4DE-0F08689C5DB9}"/>
              </a:ext>
            </a:extLst>
          </p:cNvPr>
          <p:cNvSpPr/>
          <p:nvPr/>
        </p:nvSpPr>
        <p:spPr>
          <a:xfrm>
            <a:off x="3399139" y="3451870"/>
            <a:ext cx="792163" cy="215900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xmlns="" id="{929056BA-890E-464A-9CC4-01292C27307D}"/>
              </a:ext>
            </a:extLst>
          </p:cNvPr>
          <p:cNvSpPr/>
          <p:nvPr/>
        </p:nvSpPr>
        <p:spPr>
          <a:xfrm rot="10800000">
            <a:off x="3399139" y="4504383"/>
            <a:ext cx="792163" cy="215900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727" name="TextBox 6">
            <a:extLst>
              <a:ext uri="{FF2B5EF4-FFF2-40B4-BE49-F238E27FC236}">
                <a16:creationId xmlns:a16="http://schemas.microsoft.com/office/drawing/2014/main" xmlns="" id="{806CAEE6-3FAB-4C46-AE2A-421D2C78A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022" y="3751113"/>
            <a:ext cx="2422698" cy="706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Преобразование Фурье</a:t>
            </a:r>
          </a:p>
        </p:txBody>
      </p:sp>
      <p:sp>
        <p:nvSpPr>
          <p:cNvPr id="30728" name="TextBox 2">
            <a:extLst>
              <a:ext uri="{FF2B5EF4-FFF2-40B4-BE49-F238E27FC236}">
                <a16:creationId xmlns:a16="http://schemas.microsoft.com/office/drawing/2014/main" xmlns="" id="{21471573-92E7-40A4-9818-FAE7DBA6C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573" y="5107074"/>
            <a:ext cx="3945427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Фурье-образ.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Диски нулевой толщины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и бесконечного диаметра</a:t>
            </a:r>
            <a:r>
              <a:rPr lang="en-US" altLang="ru-RU" sz="1800" dirty="0"/>
              <a:t> </a:t>
            </a:r>
            <a:r>
              <a:rPr lang="ru-RU" altLang="ru-RU" sz="1800" dirty="0"/>
              <a:t>расположены в узлах обратной решетки</a:t>
            </a:r>
          </a:p>
        </p:txBody>
      </p:sp>
      <p:sp>
        <p:nvSpPr>
          <p:cNvPr id="30729" name="TextBox 1">
            <a:extLst>
              <a:ext uri="{FF2B5EF4-FFF2-40B4-BE49-F238E27FC236}">
                <a16:creationId xmlns:a16="http://schemas.microsoft.com/office/drawing/2014/main" xmlns="" id="{83075864-3A1C-453A-8BDA-C4CC60BF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78" y="5384073"/>
            <a:ext cx="2449829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Бесконечный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узловой ряд</a:t>
            </a:r>
            <a:r>
              <a:rPr lang="en-US" altLang="ru-RU" sz="1800" dirty="0"/>
              <a:t> (</a:t>
            </a:r>
            <a:r>
              <a:rPr lang="ru-RU" altLang="ru-RU" sz="1800" dirty="0"/>
              <a:t>прямое пространство), узлы нулевого размера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72" y="1882685"/>
            <a:ext cx="3924300" cy="325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7" y="1882685"/>
            <a:ext cx="2449829" cy="35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6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5" grpId="0" animBg="1"/>
      <p:bldP spid="6" grpId="0" animBg="1"/>
      <p:bldP spid="30727" grpId="0" animBg="1"/>
      <p:bldP spid="30728" grpId="0" animBg="1"/>
      <p:bldP spid="307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4">
            <a:extLst>
              <a:ext uri="{FF2B5EF4-FFF2-40B4-BE49-F238E27FC236}">
                <a16:creationId xmlns:a16="http://schemas.microsoft.com/office/drawing/2014/main" xmlns="" id="{CDC0A144-59BA-476E-9C44-F2C205A02AC9}"/>
              </a:ext>
            </a:extLst>
          </p:cNvPr>
          <p:cNvSpPr/>
          <p:nvPr/>
        </p:nvSpPr>
        <p:spPr>
          <a:xfrm>
            <a:off x="3147222" y="3451869"/>
            <a:ext cx="792163" cy="215900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Стрелка вправо 5">
            <a:extLst>
              <a:ext uri="{FF2B5EF4-FFF2-40B4-BE49-F238E27FC236}">
                <a16:creationId xmlns:a16="http://schemas.microsoft.com/office/drawing/2014/main" xmlns="" id="{F439C64A-C334-4103-A418-520BFD23F069}"/>
              </a:ext>
            </a:extLst>
          </p:cNvPr>
          <p:cNvSpPr/>
          <p:nvPr/>
        </p:nvSpPr>
        <p:spPr>
          <a:xfrm rot="10800000">
            <a:off x="3147222" y="4504382"/>
            <a:ext cx="792163" cy="215900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65136449-86E8-41CC-BA9D-A0B87ADD2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47" y="3751113"/>
            <a:ext cx="2622550" cy="706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Преобразование Фурье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xmlns="" id="{904B9469-343D-4A96-A075-17F48555A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Бесконечный узловой ряд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в прямом и обратном </a:t>
            </a:r>
            <a:endParaRPr lang="en-US" altLang="ru-RU" sz="3600" b="1" dirty="0">
              <a:solidFill>
                <a:srgbClr val="3333FF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ru-RU" sz="3600" b="1" dirty="0">
                <a:solidFill>
                  <a:srgbClr val="FFC000"/>
                </a:solidFill>
              </a:rPr>
              <a:t>(</a:t>
            </a:r>
            <a:r>
              <a:rPr lang="ru-RU" altLang="ru-RU" sz="3600" b="1" dirty="0">
                <a:solidFill>
                  <a:srgbClr val="FFC000"/>
                </a:solidFill>
              </a:rPr>
              <a:t>плоском</a:t>
            </a:r>
            <a:r>
              <a:rPr lang="en-US" altLang="ru-RU" sz="3600" b="1" dirty="0">
                <a:solidFill>
                  <a:srgbClr val="FFC000"/>
                </a:solidFill>
              </a:rPr>
              <a:t>)</a:t>
            </a:r>
            <a:r>
              <a:rPr lang="ru-RU" altLang="ru-RU" sz="3600" b="1" dirty="0">
                <a:solidFill>
                  <a:srgbClr val="3333FF"/>
                </a:solidFill>
              </a:rPr>
              <a:t> пространстве</a:t>
            </a:r>
            <a:r>
              <a:rPr lang="en-US" altLang="ru-RU" sz="3600" b="1" dirty="0">
                <a:solidFill>
                  <a:srgbClr val="3333FF"/>
                </a:solidFill>
              </a:rPr>
              <a:t> </a:t>
            </a:r>
            <a:endParaRPr lang="ru-RU" altLang="ru-RU" sz="3600" b="1" dirty="0">
              <a:solidFill>
                <a:srgbClr val="FFC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35" y="1849128"/>
            <a:ext cx="22193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849129"/>
            <a:ext cx="39338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4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Untitled-1">
            <a:extLst>
              <a:ext uri="{FF2B5EF4-FFF2-40B4-BE49-F238E27FC236}">
                <a16:creationId xmlns:a16="http://schemas.microsoft.com/office/drawing/2014/main" xmlns="" id="{BA98C40F-4CE2-48C0-ACA6-C283EB5F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758950"/>
            <a:ext cx="39687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E8E2467A-CD50-478D-AAB1-C5C760BC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4400" dirty="0"/>
              <a:t>Узловой ряд на плоскости</a:t>
            </a:r>
          </a:p>
        </p:txBody>
      </p:sp>
      <p:graphicFrame>
        <p:nvGraphicFramePr>
          <p:cNvPr id="14342" name="Объект 5">
            <a:extLst>
              <a:ext uri="{FF2B5EF4-FFF2-40B4-BE49-F238E27FC236}">
                <a16:creationId xmlns:a16="http://schemas.microsoft.com/office/drawing/2014/main" xmlns="" id="{67FDCF17-1302-43A5-AD67-80386DFDD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399831"/>
              </p:ext>
            </p:extLst>
          </p:nvPr>
        </p:nvGraphicFramePr>
        <p:xfrm>
          <a:off x="1692275" y="2221230"/>
          <a:ext cx="29876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4" imgW="1320227" imgH="482391" progId="Equation.DSMT4">
                  <p:embed/>
                </p:oleObj>
              </mc:Choice>
              <mc:Fallback>
                <p:oleObj name="Equation" r:id="rId4" imgW="1320227" imgH="482391" progId="Equation.DSMT4">
                  <p:embed/>
                  <p:pic>
                    <p:nvPicPr>
                      <p:cNvPr id="14342" name="Объект 5">
                        <a:extLst>
                          <a:ext uri="{FF2B5EF4-FFF2-40B4-BE49-F238E27FC236}">
                            <a16:creationId xmlns:a16="http://schemas.microsoft.com/office/drawing/2014/main" xmlns="" id="{67FDCF17-1302-43A5-AD67-80386DFDD8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21230"/>
                        <a:ext cx="2987675" cy="109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Объект 6">
            <a:extLst>
              <a:ext uri="{FF2B5EF4-FFF2-40B4-BE49-F238E27FC236}">
                <a16:creationId xmlns:a16="http://schemas.microsoft.com/office/drawing/2014/main" xmlns="" id="{87985B06-77C7-4EFB-A478-63AFFF3A49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84850"/>
              </p:ext>
            </p:extLst>
          </p:nvPr>
        </p:nvGraphicFramePr>
        <p:xfrm>
          <a:off x="1438275" y="3480118"/>
          <a:ext cx="34004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6" imgW="1473200" imgH="393700" progId="Equation.DSMT4">
                  <p:embed/>
                </p:oleObj>
              </mc:Choice>
              <mc:Fallback>
                <p:oleObj name="Equation" r:id="rId6" imgW="1473200" imgH="393700" progId="Equation.DSMT4">
                  <p:embed/>
                  <p:pic>
                    <p:nvPicPr>
                      <p:cNvPr id="14343" name="Объект 6">
                        <a:extLst>
                          <a:ext uri="{FF2B5EF4-FFF2-40B4-BE49-F238E27FC236}">
                            <a16:creationId xmlns:a16="http://schemas.microsoft.com/office/drawing/2014/main" xmlns="" id="{87985B06-77C7-4EFB-A478-63AFFF3A49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3480118"/>
                        <a:ext cx="3400425" cy="908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23A1C8A3-66F6-49FB-AB8D-D3F9B668A7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97865"/>
              </p:ext>
            </p:extLst>
          </p:nvPr>
        </p:nvGraphicFramePr>
        <p:xfrm>
          <a:off x="2176463" y="4538186"/>
          <a:ext cx="1990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Equation" r:id="rId8" imgW="723586" imgH="279279" progId="Equation.DSMT4">
                  <p:embed/>
                </p:oleObj>
              </mc:Choice>
              <mc:Fallback>
                <p:oleObj name="Equation" r:id="rId8" imgW="723586" imgH="279279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23A1C8A3-66F6-49FB-AB8D-D3F9B668A7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4538186"/>
                        <a:ext cx="1990725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00FB29A-CDEE-4CA9-A67C-52C5FEA9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844675"/>
            <a:ext cx="10382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29759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Узлы в ряду конечных размеров (атомы)</a:t>
            </a:r>
          </a:p>
        </p:txBody>
      </p:sp>
    </p:spTree>
    <p:extLst>
      <p:ext uri="{BB962C8B-B14F-4D97-AF65-F5344CB8AC3E}">
        <p14:creationId xmlns:p14="http://schemas.microsoft.com/office/powerpoint/2010/main" val="12819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0156ED89-BFA2-4CDA-A15B-84C68D6E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3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  <a:cs typeface="Arial" panose="020B0604020202020204" pitchFamily="34" charset="0"/>
              </a:rPr>
              <a:t>Плоская узловая сетка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  <a:cs typeface="Arial" panose="020B0604020202020204" pitchFamily="34" charset="0"/>
              </a:rPr>
              <a:t>в прямом и обратном пространстве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20848F8-EDF5-4428-B271-3EECA8954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558192"/>
            <a:ext cx="4581525" cy="1533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A36995D-E57D-45E5-A7DA-3B23F6CF5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38275"/>
            <a:ext cx="4191000" cy="36535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484C45-17DB-46D7-AEC4-F8BDE60E16ED}"/>
              </a:ext>
            </a:extLst>
          </p:cNvPr>
          <p:cNvSpPr txBox="1"/>
          <p:nvPr/>
        </p:nvSpPr>
        <p:spPr>
          <a:xfrm>
            <a:off x="0" y="4086545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Плоская узловая сетка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узлами нулевых размеров –в прямом пространстве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988E81-8DD6-4AFA-952B-06AF923B1567}"/>
              </a:ext>
            </a:extLst>
          </p:cNvPr>
          <p:cNvSpPr txBox="1"/>
          <p:nvPr/>
        </p:nvSpPr>
        <p:spPr>
          <a:xfrm>
            <a:off x="4953000" y="5010150"/>
            <a:ext cx="4191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Фурье-образ узловой сетки – стержни бесконечной длины в узлах обратной решетки</a:t>
            </a:r>
          </a:p>
        </p:txBody>
      </p:sp>
    </p:spTree>
    <p:extLst>
      <p:ext uri="{BB962C8B-B14F-4D97-AF65-F5344CB8AC3E}">
        <p14:creationId xmlns:p14="http://schemas.microsoft.com/office/powerpoint/2010/main" val="7325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35C25BB0-EE4C-45AD-882D-1591242AC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Дифракция на двумерной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реальной</a:t>
            </a:r>
            <a:r>
              <a:rPr lang="en-US" altLang="ru-RU" sz="2800" b="1"/>
              <a:t> </a:t>
            </a:r>
            <a:r>
              <a:rPr lang="ru-RU" altLang="ru-RU" sz="2800" b="1"/>
              <a:t>примитивной решетке</a:t>
            </a: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xmlns="" id="{174E5816-601A-4190-9273-CB404746B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2341563"/>
            <a:ext cx="9144001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Если все узлы решетки имеют одинаковый конечный размер и фактор рассеяния, то интенсивность всех дифракционных рефлексов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будет одинакова и пропорциональна (</a:t>
            </a:r>
            <a:r>
              <a:rPr lang="en-US" altLang="ru-RU" sz="2000" dirty="0">
                <a:cs typeface="Arial" panose="020B0604020202020204" pitchFamily="34" charset="0"/>
              </a:rPr>
              <a:t>N</a:t>
            </a:r>
            <a:r>
              <a:rPr lang="en-US" altLang="ru-RU" sz="2000" baseline="30000" dirty="0">
                <a:cs typeface="Arial" panose="020B0604020202020204" pitchFamily="34" charset="0"/>
              </a:rPr>
              <a:t>2</a:t>
            </a:r>
            <a:r>
              <a:rPr lang="en-US" altLang="ru-RU" sz="2000" dirty="0">
                <a:cs typeface="Arial" panose="020B0604020202020204" pitchFamily="34" charset="0"/>
              </a:rPr>
              <a:t>)</a:t>
            </a:r>
            <a:r>
              <a:rPr lang="en-US" altLang="ru-RU" sz="2000" baseline="30000" dirty="0">
                <a:cs typeface="Arial" panose="020B0604020202020204" pitchFamily="34" charset="0"/>
              </a:rPr>
              <a:t>2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460" name="Рисунок 3">
            <a:extLst>
              <a:ext uri="{FF2B5EF4-FFF2-40B4-BE49-F238E27FC236}">
                <a16:creationId xmlns:a16="http://schemas.microsoft.com/office/drawing/2014/main" xmlns="" id="{E7B25364-7C3B-420C-B9EF-3A275C22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33463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xmlns="" id="{7208C1EE-F1D5-46DB-8704-ACD4898C2B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0775" y="6151563"/>
          <a:ext cx="6596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4" imgW="3606800" imgH="393700" progId="Equation.DSMT4">
                  <p:embed/>
                </p:oleObj>
              </mc:Choice>
              <mc:Fallback>
                <p:oleObj name="Equation" r:id="rId4" imgW="3606800" imgH="393700" progId="Equation.DSMT4">
                  <p:embed/>
                  <p:pic>
                    <p:nvPicPr>
                      <p:cNvPr id="6" name="Объект 2">
                        <a:extLst>
                          <a:ext uri="{FF2B5EF4-FFF2-40B4-BE49-F238E27FC236}">
                            <a16:creationId xmlns:a16="http://schemas.microsoft.com/office/drawing/2014/main" xmlns="" id="{7208C1EE-F1D5-46DB-8704-ACD4898C2B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6151563"/>
                        <a:ext cx="6596063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Объект 1">
            <a:extLst>
              <a:ext uri="{FF2B5EF4-FFF2-40B4-BE49-F238E27FC236}">
                <a16:creationId xmlns:a16="http://schemas.microsoft.com/office/drawing/2014/main" xmlns="" id="{AAEAE006-C1F2-4F08-B383-9EF8043E0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4550" y="5041900"/>
          <a:ext cx="460851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6" imgW="5381666" imgH="1133491" progId="Equation.DSMT4">
                  <p:embed/>
                </p:oleObj>
              </mc:Choice>
              <mc:Fallback>
                <p:oleObj name="Equation" r:id="rId6" imgW="5381666" imgH="1133491" progId="Equation.DSMT4">
                  <p:embed/>
                  <p:pic>
                    <p:nvPicPr>
                      <p:cNvPr id="19462" name="Объект 1">
                        <a:extLst>
                          <a:ext uri="{FF2B5EF4-FFF2-40B4-BE49-F238E27FC236}">
                            <a16:creationId xmlns:a16="http://schemas.microsoft.com/office/drawing/2014/main" xmlns="" id="{AAEAE006-C1F2-4F08-B383-9EF8043E01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5041900"/>
                        <a:ext cx="4608513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Рисунок 3">
            <a:extLst>
              <a:ext uri="{FF2B5EF4-FFF2-40B4-BE49-F238E27FC236}">
                <a16:creationId xmlns:a16="http://schemas.microsoft.com/office/drawing/2014/main" xmlns="" id="{B252736E-61BB-4439-B5C5-47C46B293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3494088"/>
            <a:ext cx="9144001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>
            <a:extLst>
              <a:ext uri="{FF2B5EF4-FFF2-40B4-BE49-F238E27FC236}">
                <a16:creationId xmlns:a16="http://schemas.microsoft.com/office/drawing/2014/main" xmlns="" id="{0CFF4896-C4A8-4D61-ACC3-275A475B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33463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72A3AB-4168-428B-9940-5853A5BFB559}"/>
              </a:ext>
            </a:extLst>
          </p:cNvPr>
          <p:cNvSpPr txBox="1"/>
          <p:nvPr/>
        </p:nvSpPr>
        <p:spPr>
          <a:xfrm>
            <a:off x="0" y="1033463"/>
            <a:ext cx="33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Прямое пространство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7CE2F4-0457-4305-8022-BEDEBD5810E1}"/>
              </a:ext>
            </a:extLst>
          </p:cNvPr>
          <p:cNvSpPr txBox="1"/>
          <p:nvPr/>
        </p:nvSpPr>
        <p:spPr>
          <a:xfrm>
            <a:off x="56348" y="3514887"/>
            <a:ext cx="2128853" cy="61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Обратное</a:t>
            </a:r>
          </a:p>
          <a:p>
            <a:pPr algn="ctr">
              <a:lnSpc>
                <a:spcPct val="7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12522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59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>
            <a:extLst>
              <a:ext uri="{FF2B5EF4-FFF2-40B4-BE49-F238E27FC236}">
                <a16:creationId xmlns:a16="http://schemas.microsoft.com/office/drawing/2014/main" xmlns="" id="{8F565618-332F-4DF4-A99F-2BCE3BACC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01738"/>
            <a:ext cx="91440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3333FF"/>
                </a:solidFill>
                <a:cs typeface="Arial" panose="020B0604020202020204" pitchFamily="34" charset="0"/>
              </a:rPr>
              <a:t>Рассеяние рентгеновских лучей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3333FF"/>
                </a:solidFill>
                <a:cs typeface="Arial" panose="020B0604020202020204" pitchFamily="34" charset="0"/>
              </a:rPr>
              <a:t>на сложной решетке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cs typeface="Arial" panose="020B0604020202020204" pitchFamily="34" charset="0"/>
              </a:rPr>
              <a:t>(решетка с базисом)</a:t>
            </a:r>
          </a:p>
        </p:txBody>
      </p:sp>
    </p:spTree>
    <p:extLst>
      <p:ext uri="{BB962C8B-B14F-4D97-AF65-F5344CB8AC3E}">
        <p14:creationId xmlns:p14="http://schemas.microsoft.com/office/powerpoint/2010/main" val="18787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DC0939-9BF4-470D-AEBD-C49A6701F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2890639" cy="26646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D3E6A1-39F8-407A-A334-D7E9DB0B6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123" y="2132856"/>
            <a:ext cx="5536877" cy="266462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5D82888D-AAB9-4A45-A0AB-6EE4C5AE9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72"/>
            <a:ext cx="91440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Решетки бывают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простые (примитивные)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и сложные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303D7F-E6FE-4499-9081-E7EADB799BA8}"/>
              </a:ext>
            </a:extLst>
          </p:cNvPr>
          <p:cNvSpPr txBox="1"/>
          <p:nvPr/>
        </p:nvSpPr>
        <p:spPr>
          <a:xfrm>
            <a:off x="3856" y="5085184"/>
            <a:ext cx="2890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Простая решетка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EEB6FED-530E-4669-96D5-2DFE4A645E1C}"/>
              </a:ext>
            </a:extLst>
          </p:cNvPr>
          <p:cNvSpPr/>
          <p:nvPr/>
        </p:nvSpPr>
        <p:spPr>
          <a:xfrm>
            <a:off x="3603267" y="5085184"/>
            <a:ext cx="55368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Сложные решетки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7">
            <a:extLst>
              <a:ext uri="{FF2B5EF4-FFF2-40B4-BE49-F238E27FC236}">
                <a16:creationId xmlns:a16="http://schemas.microsoft.com/office/drawing/2014/main" xmlns="" id="{BB826A95-181B-489D-8B98-C7654331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52006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8">
            <a:extLst>
              <a:ext uri="{FF2B5EF4-FFF2-40B4-BE49-F238E27FC236}">
                <a16:creationId xmlns:a16="http://schemas.microsoft.com/office/drawing/2014/main" xmlns="" id="{FC0E145E-B404-4DC5-A73F-1E0D899BD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dirty="0">
                <a:cs typeface="Arial" panose="020B0604020202020204" pitchFamily="34" charset="0"/>
              </a:rPr>
              <a:t>Трехмерная примитивная решетка</a:t>
            </a:r>
          </a:p>
        </p:txBody>
      </p:sp>
      <p:sp>
        <p:nvSpPr>
          <p:cNvPr id="20484" name="TextBox 9">
            <a:extLst>
              <a:ext uri="{FF2B5EF4-FFF2-40B4-BE49-F238E27FC236}">
                <a16:creationId xmlns:a16="http://schemas.microsoft.com/office/drawing/2014/main" xmlns="" id="{475506AD-48F2-4939-A888-264F32C59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931863"/>
            <a:ext cx="3779837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cs typeface="Arial" panose="020B0604020202020204" pitchFamily="34" charset="0"/>
              </a:rPr>
              <a:t>Базис решетки </a:t>
            </a:r>
            <a:r>
              <a:rPr lang="en-US" altLang="ru-RU">
                <a:solidFill>
                  <a:srgbClr val="FF0000"/>
                </a:solidFill>
                <a:cs typeface="Arial" panose="020B0604020202020204" pitchFamily="34" charset="0"/>
              </a:rPr>
              <a:t>[[000]]</a:t>
            </a:r>
            <a:endParaRPr lang="ru-RU" altLang="ru-RU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485" name="TextBox 10">
            <a:extLst>
              <a:ext uri="{FF2B5EF4-FFF2-40B4-BE49-F238E27FC236}">
                <a16:creationId xmlns:a16="http://schemas.microsoft.com/office/drawing/2014/main" xmlns="" id="{3EF777A3-0CCF-425A-AA2A-7D43957C5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2205038"/>
            <a:ext cx="3779838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cs typeface="Arial" panose="020B0604020202020204" pitchFamily="34" charset="0"/>
              </a:rPr>
              <a:t>В примитивной элементарной ячейке только один атом в начале координат</a:t>
            </a:r>
          </a:p>
        </p:txBody>
      </p:sp>
      <p:sp>
        <p:nvSpPr>
          <p:cNvPr id="20486" name="TextBox 12">
            <a:extLst>
              <a:ext uri="{FF2B5EF4-FFF2-40B4-BE49-F238E27FC236}">
                <a16:creationId xmlns:a16="http://schemas.microsoft.com/office/drawing/2014/main" xmlns="" id="{89E11329-2434-496D-986F-8F22AE7D6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970338"/>
            <a:ext cx="9540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>
                <a:cs typeface="Arial" panose="020B0604020202020204" pitchFamily="34" charset="0"/>
              </a:rPr>
              <a:t>|r</a:t>
            </a:r>
            <a:r>
              <a:rPr lang="en-US" altLang="ru-RU" sz="2800" baseline="-25000">
                <a:cs typeface="Arial" panose="020B0604020202020204" pitchFamily="34" charset="0"/>
              </a:rPr>
              <a:t>j</a:t>
            </a:r>
            <a:r>
              <a:rPr lang="en-US" altLang="ru-RU" sz="2800">
                <a:cs typeface="Arial" panose="020B0604020202020204" pitchFamily="34" charset="0"/>
              </a:rPr>
              <a:t>|=0</a:t>
            </a:r>
            <a:endParaRPr lang="ru-RU" altLang="ru-RU" sz="2800">
              <a:cs typeface="Arial" panose="020B0604020202020204" pitchFamily="34" charset="0"/>
            </a:endParaRPr>
          </a:p>
        </p:txBody>
      </p:sp>
      <p:graphicFrame>
        <p:nvGraphicFramePr>
          <p:cNvPr id="20487" name="Объект 13">
            <a:extLst>
              <a:ext uri="{FF2B5EF4-FFF2-40B4-BE49-F238E27FC236}">
                <a16:creationId xmlns:a16="http://schemas.microsoft.com/office/drawing/2014/main" xmlns="" id="{97B09089-7F87-4D20-9BB4-2E8B509E8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9400" y="4643438"/>
          <a:ext cx="377983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" name="Equation" r:id="rId4" imgW="3933866" imgH="1133491" progId="Equation.DSMT4">
                  <p:embed/>
                </p:oleObj>
              </mc:Choice>
              <mc:Fallback>
                <p:oleObj name="Equation" r:id="rId4" imgW="3933866" imgH="1133491" progId="Equation.DSMT4">
                  <p:embed/>
                  <p:pic>
                    <p:nvPicPr>
                      <p:cNvPr id="20487" name="Объект 13">
                        <a:extLst>
                          <a:ext uri="{FF2B5EF4-FFF2-40B4-BE49-F238E27FC236}">
                            <a16:creationId xmlns:a16="http://schemas.microsoft.com/office/drawing/2014/main" xmlns="" id="{97B09089-7F87-4D20-9BB4-2E8B509E8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643438"/>
                        <a:ext cx="3779838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Объект 14">
            <a:extLst>
              <a:ext uri="{FF2B5EF4-FFF2-40B4-BE49-F238E27FC236}">
                <a16:creationId xmlns:a16="http://schemas.microsoft.com/office/drawing/2014/main" xmlns="" id="{45FEB92F-5E99-4701-92CB-E85DD29393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0538" y="6067425"/>
          <a:ext cx="30289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" name="Equation" r:id="rId6" imgW="1473200" imgH="393700" progId="Equation.DSMT4">
                  <p:embed/>
                </p:oleObj>
              </mc:Choice>
              <mc:Fallback>
                <p:oleObj name="Equation" r:id="rId6" imgW="1473200" imgH="393700" progId="Equation.DSMT4">
                  <p:embed/>
                  <p:pic>
                    <p:nvPicPr>
                      <p:cNvPr id="20488" name="Объект 14">
                        <a:extLst>
                          <a:ext uri="{FF2B5EF4-FFF2-40B4-BE49-F238E27FC236}">
                            <a16:creationId xmlns:a16="http://schemas.microsoft.com/office/drawing/2014/main" xmlns="" id="{45FEB92F-5E99-4701-92CB-E85DD29393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6067425"/>
                        <a:ext cx="3028950" cy="809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Объект 15">
            <a:extLst>
              <a:ext uri="{FF2B5EF4-FFF2-40B4-BE49-F238E27FC236}">
                <a16:creationId xmlns:a16="http://schemas.microsoft.com/office/drawing/2014/main" xmlns="" id="{F9DB5D05-E2CD-453C-93FD-FC666DB249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081713"/>
          <a:ext cx="2854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" name="Equation" r:id="rId8" imgW="1473200" imgH="393700" progId="Equation.DSMT4">
                  <p:embed/>
                </p:oleObj>
              </mc:Choice>
              <mc:Fallback>
                <p:oleObj name="Equation" r:id="rId8" imgW="1473200" imgH="393700" progId="Equation.DSMT4">
                  <p:embed/>
                  <p:pic>
                    <p:nvPicPr>
                      <p:cNvPr id="20489" name="Объект 15">
                        <a:extLst>
                          <a:ext uri="{FF2B5EF4-FFF2-40B4-BE49-F238E27FC236}">
                            <a16:creationId xmlns:a16="http://schemas.microsoft.com/office/drawing/2014/main" xmlns="" id="{F9DB5D05-E2CD-453C-93FD-FC666DB249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81713"/>
                        <a:ext cx="2854325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Объект 16">
            <a:extLst>
              <a:ext uri="{FF2B5EF4-FFF2-40B4-BE49-F238E27FC236}">
                <a16:creationId xmlns:a16="http://schemas.microsoft.com/office/drawing/2014/main" xmlns="" id="{F54D0DDC-AD11-42A0-B93A-A5C536DED3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4913" y="6067425"/>
          <a:ext cx="2854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Equation" r:id="rId10" imgW="1422400" imgH="393700" progId="Equation.DSMT4">
                  <p:embed/>
                </p:oleObj>
              </mc:Choice>
              <mc:Fallback>
                <p:oleObj name="Equation" r:id="rId10" imgW="1422400" imgH="393700" progId="Equation.DSMT4">
                  <p:embed/>
                  <p:pic>
                    <p:nvPicPr>
                      <p:cNvPr id="20490" name="Объект 16">
                        <a:extLst>
                          <a:ext uri="{FF2B5EF4-FFF2-40B4-BE49-F238E27FC236}">
                            <a16:creationId xmlns:a16="http://schemas.microsoft.com/office/drawing/2014/main" xmlns="" id="{F54D0DDC-AD11-42A0-B93A-A5C536DED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6067425"/>
                        <a:ext cx="2854325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7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F3D1C6-31DD-4EBE-BC4B-8F7AAADCF052}"/>
              </a:ext>
            </a:extLst>
          </p:cNvPr>
          <p:cNvSpPr txBox="1"/>
          <p:nvPr/>
        </p:nvSpPr>
        <p:spPr>
          <a:xfrm>
            <a:off x="-3175" y="1876425"/>
            <a:ext cx="9144000" cy="28623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Дифракция на простой (примитивной) решетке</a:t>
            </a:r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xmlns="" id="{50E0A2AC-D1E6-4940-B992-0946AE809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29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088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xmlns="" id="{776984D1-B173-494D-AF26-D393C6756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21526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xmlns="" id="{38F9F4C4-8391-428B-9DFB-D720CFAE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936625"/>
            <a:ext cx="2028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47992C06-984F-4C95-94D0-DD7FF54BE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963613"/>
            <a:ext cx="21240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xmlns="" id="{FEC3F164-162D-4170-8DBB-10DF934A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20193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>
            <a:extLst>
              <a:ext uri="{FF2B5EF4-FFF2-40B4-BE49-F238E27FC236}">
                <a16:creationId xmlns:a16="http://schemas.microsoft.com/office/drawing/2014/main" xmlns="" id="{CF1434D3-D737-4520-9723-BF57E4B0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894138"/>
            <a:ext cx="22320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177A4A5A-5595-4CC9-8245-B29676545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  <a:cs typeface="Arial" panose="020B0604020202020204" pitchFamily="34" charset="0"/>
              </a:rPr>
              <a:t>Примеры некоторых кристаллических структур</a:t>
            </a:r>
          </a:p>
        </p:txBody>
      </p:sp>
      <p:pic>
        <p:nvPicPr>
          <p:cNvPr id="31752" name="Picture 8">
            <a:extLst>
              <a:ext uri="{FF2B5EF4-FFF2-40B4-BE49-F238E27FC236}">
                <a16:creationId xmlns:a16="http://schemas.microsoft.com/office/drawing/2014/main" xmlns="" id="{18DA3CF8-680E-4338-B814-D043344A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3835400"/>
            <a:ext cx="2524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6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xmlns="" id="{B306FBC3-0A46-4F8E-8ECE-25E7E5FF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  <a:cs typeface="Arial" panose="020B0604020202020204" pitchFamily="34" charset="0"/>
              </a:rPr>
              <a:t>КРИСТАЛЛИЧЕСКИЕ СИСТЕМЫ (СИНГОНИИ) И РЕШЕТКИ БРАВЭ</a:t>
            </a:r>
          </a:p>
        </p:txBody>
      </p:sp>
      <p:pic>
        <p:nvPicPr>
          <p:cNvPr id="31747" name="Picture 4" descr="docu0044-1A">
            <a:extLst>
              <a:ext uri="{FF2B5EF4-FFF2-40B4-BE49-F238E27FC236}">
                <a16:creationId xmlns:a16="http://schemas.microsoft.com/office/drawing/2014/main" xmlns="" id="{D1515E29-65E1-41FE-8D11-5E998923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86863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5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H:\примитевная решетка.tif">
            <a:extLst>
              <a:ext uri="{FF2B5EF4-FFF2-40B4-BE49-F238E27FC236}">
                <a16:creationId xmlns:a16="http://schemas.microsoft.com/office/drawing/2014/main" xmlns="" id="{697E3546-9A9E-4EA3-B34E-762EECDC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628775"/>
            <a:ext cx="47339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3" name="Объект 2">
            <a:extLst>
              <a:ext uri="{FF2B5EF4-FFF2-40B4-BE49-F238E27FC236}">
                <a16:creationId xmlns:a16="http://schemas.microsoft.com/office/drawing/2014/main" xmlns="" id="{A504D5C5-9D83-41F5-8A12-B7AEE901D5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5688" y="2492375"/>
          <a:ext cx="42846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4" imgW="4387596" imgH="865632" progId="Equation.DSMT4">
                  <p:embed/>
                </p:oleObj>
              </mc:Choice>
              <mc:Fallback>
                <p:oleObj name="Equation" r:id="rId4" imgW="4387596" imgH="865632" progId="Equation.DSMT4">
                  <p:embed/>
                  <p:pic>
                    <p:nvPicPr>
                      <p:cNvPr id="25603" name="Объект 2">
                        <a:extLst>
                          <a:ext uri="{FF2B5EF4-FFF2-40B4-BE49-F238E27FC236}">
                            <a16:creationId xmlns:a16="http://schemas.microsoft.com/office/drawing/2014/main" xmlns="" id="{A504D5C5-9D83-41F5-8A12-B7AEE901D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2492375"/>
                        <a:ext cx="42846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Box 3">
            <a:extLst>
              <a:ext uri="{FF2B5EF4-FFF2-40B4-BE49-F238E27FC236}">
                <a16:creationId xmlns:a16="http://schemas.microsoft.com/office/drawing/2014/main" xmlns="" id="{1FC81401-0357-4A11-B2E9-5AF5BE39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cs typeface="Arial" panose="020B0604020202020204" pitchFamily="34" charset="0"/>
              </a:rPr>
              <a:t>Примитивная решетка.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cs typeface="Arial" panose="020B0604020202020204" pitchFamily="34" charset="0"/>
              </a:rPr>
              <a:t>Базис решетки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xmlns="" id="{C1EC3DB8-DBA1-42D5-85A8-474499B96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4581525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cs typeface="Arial" panose="020B0604020202020204" pitchFamily="34" charset="0"/>
              </a:rPr>
              <a:t>Базис решетки это координаты всех атомов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cs typeface="Arial" panose="020B0604020202020204" pitchFamily="34" charset="0"/>
              </a:rPr>
              <a:t>расположенных в элементарной ячейке</a:t>
            </a: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xmlns="" id="{E8D5EE2B-82B8-44A5-9125-8896701DD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>
                <a:cs typeface="Arial" panose="020B0604020202020204" pitchFamily="34" charset="0"/>
              </a:rPr>
              <a:t>Базис примитивной ячейки </a:t>
            </a:r>
            <a:r>
              <a:rPr lang="en-US" altLang="ru-RU" sz="3600">
                <a:cs typeface="Arial" panose="020B0604020202020204" pitchFamily="34" charset="0"/>
              </a:rPr>
              <a:t>[[000]]</a:t>
            </a:r>
            <a:endParaRPr lang="ru-RU" altLang="ru-RU" sz="36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5" name="Объект 4">
            <a:extLst>
              <a:ext uri="{FF2B5EF4-FFF2-40B4-BE49-F238E27FC236}">
                <a16:creationId xmlns:a16="http://schemas.microsoft.com/office/drawing/2014/main" xmlns="" id="{DE769536-7169-423B-B94E-BF3BD013B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37924"/>
              </p:ext>
            </p:extLst>
          </p:nvPr>
        </p:nvGraphicFramePr>
        <p:xfrm>
          <a:off x="1581149" y="1127125"/>
          <a:ext cx="6289675" cy="1762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" name="Equation" r:id="rId3" imgW="1815840" imgH="507960" progId="Equation.DSMT4">
                  <p:embed/>
                </p:oleObj>
              </mc:Choice>
              <mc:Fallback>
                <p:oleObj name="Equation" r:id="rId3" imgW="1815840" imgH="507960" progId="Equation.DSMT4">
                  <p:embed/>
                  <p:pic>
                    <p:nvPicPr>
                      <p:cNvPr id="46085" name="Объект 4">
                        <a:extLst>
                          <a:ext uri="{FF2B5EF4-FFF2-40B4-BE49-F238E27FC236}">
                            <a16:creationId xmlns:a16="http://schemas.microsoft.com/office/drawing/2014/main" xmlns="" id="{DE769536-7169-423B-B94E-BF3BD013B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49" y="1127125"/>
                        <a:ext cx="6289675" cy="17620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Text Box 9">
            <a:extLst>
              <a:ext uri="{FF2B5EF4-FFF2-40B4-BE49-F238E27FC236}">
                <a16:creationId xmlns:a16="http://schemas.microsoft.com/office/drawing/2014/main" xmlns="" id="{CA98778A-08E6-4534-8012-B950A537D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0"/>
            <a:ext cx="9136062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Интенсивность волнового поля рассеиваемая кристаллической решеткой имеет вид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C68893-CB65-4BED-9766-DE8A74D52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5649222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При повороте кристалла или при повороте падающего пучка суммарная интенсивность рентгеновского излучения в точке </a:t>
            </a:r>
            <a:r>
              <a:rPr lang="en-US" altLang="ru-RU" sz="2400" dirty="0">
                <a:solidFill>
                  <a:srgbClr val="FF0000"/>
                </a:solidFill>
              </a:rPr>
              <a:t>M </a:t>
            </a:r>
            <a:r>
              <a:rPr lang="ru-RU" altLang="ru-RU" sz="2400" dirty="0">
                <a:solidFill>
                  <a:srgbClr val="FF0000"/>
                </a:solidFill>
              </a:rPr>
              <a:t>будет изменяться по закону описываемому функцией Лауэ </a:t>
            </a:r>
          </a:p>
        </p:txBody>
      </p:sp>
      <p:graphicFrame>
        <p:nvGraphicFramePr>
          <p:cNvPr id="9" name="Объект 6">
            <a:extLst>
              <a:ext uri="{FF2B5EF4-FFF2-40B4-BE49-F238E27FC236}">
                <a16:creationId xmlns:a16="http://schemas.microsoft.com/office/drawing/2014/main" xmlns="" id="{3C40E39C-28CD-40AD-BC87-461592679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905820"/>
              </p:ext>
            </p:extLst>
          </p:nvPr>
        </p:nvGraphicFramePr>
        <p:xfrm>
          <a:off x="719139" y="3585368"/>
          <a:ext cx="3463926" cy="196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" name="Equation" r:id="rId5" imgW="1473200" imgH="838200" progId="Equation.DSMT4">
                  <p:embed/>
                </p:oleObj>
              </mc:Choice>
              <mc:Fallback>
                <p:oleObj name="Equation" r:id="rId5" imgW="1473200" imgH="838200" progId="Equation.DSMT4">
                  <p:embed/>
                  <p:pic>
                    <p:nvPicPr>
                      <p:cNvPr id="40962" name="Объект 6">
                        <a:extLst>
                          <a:ext uri="{FF2B5EF4-FFF2-40B4-BE49-F238E27FC236}">
                            <a16:creationId xmlns:a16="http://schemas.microsoft.com/office/drawing/2014/main" xmlns="" id="{80D87D21-6429-47DB-ABA1-A8FB429BAA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9" y="3585368"/>
                        <a:ext cx="3463926" cy="19678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1">
            <a:extLst>
              <a:ext uri="{FF2B5EF4-FFF2-40B4-BE49-F238E27FC236}">
                <a16:creationId xmlns:a16="http://schemas.microsoft.com/office/drawing/2014/main" xmlns="" id="{39180E83-A3A3-4F4C-A336-A6BA5D778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17558"/>
              </p:ext>
            </p:extLst>
          </p:nvPr>
        </p:nvGraphicFramePr>
        <p:xfrm>
          <a:off x="5132387" y="3585368"/>
          <a:ext cx="280828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" name="Equation" r:id="rId7" imgW="736600" imgH="228600" progId="Equation.DSMT4">
                  <p:embed/>
                </p:oleObj>
              </mc:Choice>
              <mc:Fallback>
                <p:oleObj name="Equation" r:id="rId7" imgW="736600" imgH="228600" progId="Equation.DSMT4">
                  <p:embed/>
                  <p:pic>
                    <p:nvPicPr>
                      <p:cNvPr id="7" name="Объект 1">
                        <a:extLst>
                          <a:ext uri="{FF2B5EF4-FFF2-40B4-BE49-F238E27FC236}">
                            <a16:creationId xmlns:a16="http://schemas.microsoft.com/office/drawing/2014/main" xmlns="" id="{77AE1DAF-E132-42AB-9DD6-2AB8B2F15D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7" y="3585368"/>
                        <a:ext cx="2808288" cy="871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xmlns="" id="{4AD9D628-F062-4785-96A1-84E47082B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078353"/>
              </p:ext>
            </p:extLst>
          </p:nvPr>
        </p:nvGraphicFramePr>
        <p:xfrm>
          <a:off x="4635500" y="4611668"/>
          <a:ext cx="396081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7" name="Equation" r:id="rId9" imgW="774028" imgH="177646" progId="Equation.DSMT4">
                  <p:embed/>
                </p:oleObj>
              </mc:Choice>
              <mc:Fallback>
                <p:oleObj name="Equation" r:id="rId9" imgW="774028" imgH="177646" progId="Equation.DSMT4">
                  <p:embed/>
                  <p:pic>
                    <p:nvPicPr>
                      <p:cNvPr id="210953" name="Object 9">
                        <a:extLst>
                          <a:ext uri="{FF2B5EF4-FFF2-40B4-BE49-F238E27FC236}">
                            <a16:creationId xmlns:a16="http://schemas.microsoft.com/office/drawing/2014/main" xmlns="" id="{E8EE7937-BC58-439D-9272-D449FCBBA9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611668"/>
                        <a:ext cx="3960812" cy="908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AC4160E2-A87E-491C-8256-4F8836350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2974975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Условия образования максимумов функции Лауэ</a:t>
            </a:r>
          </a:p>
        </p:txBody>
      </p:sp>
    </p:spTree>
    <p:extLst>
      <p:ext uri="{BB962C8B-B14F-4D97-AF65-F5344CB8AC3E}">
        <p14:creationId xmlns:p14="http://schemas.microsoft.com/office/powerpoint/2010/main" val="22636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2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">
            <a:extLst>
              <a:ext uri="{FF2B5EF4-FFF2-40B4-BE49-F238E27FC236}">
                <a16:creationId xmlns:a16="http://schemas.microsoft.com/office/drawing/2014/main" xmlns="" id="{54AC9A03-F84F-4668-B44D-CA520ABE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95" y="3273191"/>
            <a:ext cx="5856609" cy="35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14">
            <a:extLst>
              <a:ext uri="{FF2B5EF4-FFF2-40B4-BE49-F238E27FC236}">
                <a16:creationId xmlns:a16="http://schemas.microsoft.com/office/drawing/2014/main" xmlns="" id="{72507986-EE96-4019-AA13-2FB85607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-11113"/>
            <a:ext cx="9151938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6000" b="1" dirty="0">
                <a:cs typeface="Arial" panose="020B0604020202020204" pitchFamily="34" charset="0"/>
              </a:rPr>
              <a:t>Сложная решетка </a:t>
            </a:r>
          </a:p>
        </p:txBody>
      </p:sp>
      <p:sp>
        <p:nvSpPr>
          <p:cNvPr id="26631" name="TextBox 15">
            <a:extLst>
              <a:ext uri="{FF2B5EF4-FFF2-40B4-BE49-F238E27FC236}">
                <a16:creationId xmlns:a16="http://schemas.microsoft.com/office/drawing/2014/main" xmlns="" id="{CED0EA15-880C-41AC-BB51-AFC133C52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205537"/>
            <a:ext cx="91567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  <a:cs typeface="Arial" panose="020B0604020202020204" pitchFamily="34" charset="0"/>
              </a:rPr>
              <a:t>В объеме элементарной ячейки кроме атома расположенного в начале координат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  <a:cs typeface="Arial" panose="020B0604020202020204" pitchFamily="34" charset="0"/>
              </a:rPr>
              <a:t>имеются другие атомы.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Такая решетка называется сложной</a:t>
            </a:r>
          </a:p>
        </p:txBody>
      </p:sp>
    </p:spTree>
    <p:extLst>
      <p:ext uri="{BB962C8B-B14F-4D97-AF65-F5344CB8AC3E}">
        <p14:creationId xmlns:p14="http://schemas.microsoft.com/office/powerpoint/2010/main" val="38458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782AAA-B54F-404E-88D1-5DDB592AE894}"/>
              </a:ext>
            </a:extLst>
          </p:cNvPr>
          <p:cNvSpPr txBox="1"/>
          <p:nvPr/>
        </p:nvSpPr>
        <p:spPr>
          <a:xfrm>
            <a:off x="0" y="0"/>
            <a:ext cx="912192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Амплитуда и интенсивность рассеянной волны  </a:t>
            </a:r>
          </a:p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сложной решетке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F7643C-D2D1-4216-9D64-A0CDA6F79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714" y="2328209"/>
            <a:ext cx="5900496" cy="31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849BF0-D529-4C05-A3C9-4628BCA4E109}"/>
              </a:ext>
            </a:extLst>
          </p:cNvPr>
          <p:cNvSpPr txBox="1"/>
          <p:nvPr/>
        </p:nvSpPr>
        <p:spPr>
          <a:xfrm>
            <a:off x="0" y="2466519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Координаты  атомов в примитивной решетки определяются вектором трансляции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базисные вектора элементарной ячейки, </a:t>
            </a:r>
          </a:p>
          <a:p>
            <a:pPr algn="ctr"/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m,n,p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целые числа.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3257A-34E3-4BFA-AC2B-A3EF0CA25A1D}"/>
              </a:ext>
            </a:extLst>
          </p:cNvPr>
          <p:cNvSpPr txBox="1"/>
          <p:nvPr/>
        </p:nvSpPr>
        <p:spPr>
          <a:xfrm>
            <a:off x="0" y="4360773"/>
            <a:ext cx="91440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Положения атомов находящихся внутри объема сложной элементарной ячейки обозначим векторами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u,v,w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правильные дроби,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параметр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изменяется 1↔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 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число атомов внутри элементарной ячейке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E9BD37-6268-446E-AFDE-AA8091C91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0"/>
            <a:ext cx="45148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3814"/>
            <a:ext cx="91440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координат </a:t>
            </a:r>
          </a:p>
          <a:p>
            <a:pPr algn="ctr"/>
            <a:r>
              <a:rPr lang="ru-RU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атомов </a:t>
            </a:r>
          </a:p>
          <a:p>
            <a:pPr algn="ctr"/>
            <a:r>
              <a:rPr lang="ru-RU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элементарной </a:t>
            </a:r>
            <a:r>
              <a:rPr lang="ru-RU" sz="4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ячеке</a:t>
            </a:r>
            <a:r>
              <a:rPr lang="ru-RU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называется </a:t>
            </a:r>
          </a:p>
          <a:p>
            <a:pPr algn="ctr"/>
            <a:r>
              <a:rPr lang="ru-RU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базисом решетки </a:t>
            </a:r>
          </a:p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37200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Вся совокупность координат атомов сложной ячейки записывается в двойных квадратных скобках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[[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]]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83484"/>
              </p:ext>
            </p:extLst>
          </p:nvPr>
        </p:nvGraphicFramePr>
        <p:xfrm>
          <a:off x="1628937" y="2838994"/>
          <a:ext cx="2573211" cy="58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5" name="Equation" r:id="rId3" imgW="1054080" imgH="241200" progId="Equation.DSMT4">
                  <p:embed/>
                </p:oleObj>
              </mc:Choice>
              <mc:Fallback>
                <p:oleObj name="Equation" r:id="rId3" imgW="1054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8937" y="2838994"/>
                        <a:ext cx="2573211" cy="5887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55600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Для получения амплитуды волны рассеянной на сложной ячейке потребуется заменить вектор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в формуле Лауэ на вектор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641937"/>
              </p:ext>
            </p:extLst>
          </p:nvPr>
        </p:nvGraphicFramePr>
        <p:xfrm>
          <a:off x="741363" y="3630263"/>
          <a:ext cx="416083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6" name="Equation" r:id="rId5" imgW="1562040" imgH="431640" progId="Equation.DSMT4">
                  <p:embed/>
                </p:oleObj>
              </mc:Choice>
              <mc:Fallback>
                <p:oleObj name="Equation" r:id="rId5" imgW="1562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363" y="3630263"/>
                        <a:ext cx="4160837" cy="1146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11662"/>
              </p:ext>
            </p:extLst>
          </p:nvPr>
        </p:nvGraphicFramePr>
        <p:xfrm>
          <a:off x="4902200" y="3619913"/>
          <a:ext cx="3847703" cy="1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" name="Equation" r:id="rId7" imgW="1422360" imgH="431640" progId="Equation.DSMT4">
                  <p:embed/>
                </p:oleObj>
              </mc:Choice>
              <mc:Fallback>
                <p:oleObj name="Equation" r:id="rId7" imgW="1422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2200" y="3619913"/>
                        <a:ext cx="3847703" cy="1166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315555"/>
              </p:ext>
            </p:extLst>
          </p:nvPr>
        </p:nvGraphicFramePr>
        <p:xfrm>
          <a:off x="178593" y="5131368"/>
          <a:ext cx="5286375" cy="101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" name="Equation" r:id="rId9" imgW="2286000" imgH="431640" progId="Equation.DSMT4">
                  <p:embed/>
                </p:oleObj>
              </mc:Choice>
              <mc:Fallback>
                <p:oleObj name="Equation" r:id="rId9" imgW="2286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593" y="5131368"/>
                        <a:ext cx="5286375" cy="10130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07303"/>
              </p:ext>
            </p:extLst>
          </p:nvPr>
        </p:nvGraphicFramePr>
        <p:xfrm>
          <a:off x="5416948" y="5131368"/>
          <a:ext cx="1699154" cy="101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" name="Equation" r:id="rId11" imgW="660240" imgH="393480" progId="Equation.DSMT4">
                  <p:embed/>
                </p:oleObj>
              </mc:Choice>
              <mc:Fallback>
                <p:oleObj name="Equation" r:id="rId11" imgW="660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16948" y="5131368"/>
                        <a:ext cx="1699154" cy="10130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065792"/>
              </p:ext>
            </p:extLst>
          </p:nvPr>
        </p:nvGraphicFramePr>
        <p:xfrm>
          <a:off x="7034630" y="5131368"/>
          <a:ext cx="1915085" cy="102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0" name="Equation" r:id="rId13" imgW="558720" imgH="253800" progId="Equation.DSMT4">
                  <p:embed/>
                </p:oleObj>
              </mc:Choice>
              <mc:Fallback>
                <p:oleObj name="Equation" r:id="rId13" imgW="55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34630" y="5131368"/>
                        <a:ext cx="1915085" cy="10234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D7FD363A-3CDB-40E9-9DFF-BB77AD3AB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713713"/>
              </p:ext>
            </p:extLst>
          </p:nvPr>
        </p:nvGraphicFramePr>
        <p:xfrm>
          <a:off x="4509642" y="2838994"/>
          <a:ext cx="2714727" cy="58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" name="Equation" r:id="rId15" imgW="1054080" imgH="228600" progId="Equation.DSMT4">
                  <p:embed/>
                </p:oleObj>
              </mc:Choice>
              <mc:Fallback>
                <p:oleObj name="Equation" r:id="rId15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09642" y="2838994"/>
                        <a:ext cx="2714727" cy="5887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9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428365"/>
              </p:ext>
            </p:extLst>
          </p:nvPr>
        </p:nvGraphicFramePr>
        <p:xfrm>
          <a:off x="1285875" y="3848100"/>
          <a:ext cx="3808413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Equation" r:id="rId3" imgW="876240" imgH="393480" progId="Equation.DSMT4">
                  <p:embed/>
                </p:oleObj>
              </mc:Choice>
              <mc:Fallback>
                <p:oleObj name="Equation" r:id="rId3" imgW="876240" imgH="39348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848100"/>
                        <a:ext cx="3808413" cy="170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197323"/>
              </p:ext>
            </p:extLst>
          </p:nvPr>
        </p:nvGraphicFramePr>
        <p:xfrm>
          <a:off x="4970462" y="3848100"/>
          <a:ext cx="3177569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5" imgW="558720" imgH="253800" progId="Equation.DSMT4">
                  <p:embed/>
                </p:oleObj>
              </mc:Choice>
              <mc:Fallback>
                <p:oleObj name="Equation" r:id="rId5" imgW="558720" imgH="2538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2" y="3848100"/>
                        <a:ext cx="3177569" cy="170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28233"/>
            <a:ext cx="9071264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Амплитуда волны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рассеянной на сложной решетке состоит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из двух сомножителей</a:t>
            </a:r>
          </a:p>
        </p:txBody>
      </p:sp>
    </p:spTree>
    <p:extLst>
      <p:ext uri="{BB962C8B-B14F-4D97-AF65-F5344CB8AC3E}">
        <p14:creationId xmlns:p14="http://schemas.microsoft.com/office/powerpoint/2010/main" val="37903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1EF3A0-8D3C-4CDF-8FA4-81A82838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3"/>
            <a:ext cx="91440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70C0"/>
                </a:solidFill>
                <a:cs typeface="Arial" panose="020B0604020202020204" pitchFamily="34" charset="0"/>
              </a:rPr>
              <a:t>Элементарная ячейка простой (примитивной) решетки имеет всего один атом. Он располагается в начале системы координат и имеет индексы </a:t>
            </a:r>
            <a:r>
              <a:rPr lang="en-US" altLang="ru-RU" dirty="0">
                <a:cs typeface="Arial" panose="020B0604020202020204" pitchFamily="34" charset="0"/>
              </a:rPr>
              <a:t>[[000]]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7BBF76-510E-42A3-AA0B-57BA4E7FDC0A}"/>
              </a:ext>
            </a:extLst>
          </p:cNvPr>
          <p:cNvSpPr txBox="1"/>
          <p:nvPr/>
        </p:nvSpPr>
        <p:spPr>
          <a:xfrm>
            <a:off x="5695950" y="3343959"/>
            <a:ext cx="30670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m+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n+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D0FCC5-977B-4794-A796-3F37EE49602F}"/>
              </a:ext>
            </a:extLst>
          </p:cNvPr>
          <p:cNvSpPr txBox="1"/>
          <p:nvPr/>
        </p:nvSpPr>
        <p:spPr>
          <a:xfrm>
            <a:off x="5575817" y="4253209"/>
            <a:ext cx="33073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m, n, p 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целые числа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0903"/>
            <a:ext cx="50292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1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B0B89D79-4C85-481D-A73D-25E5854D11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83127"/>
              </p:ext>
            </p:extLst>
          </p:nvPr>
        </p:nvGraphicFramePr>
        <p:xfrm>
          <a:off x="1896063" y="1865842"/>
          <a:ext cx="5351869" cy="152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Equation" r:id="rId3" imgW="1384200" imgH="393480" progId="Equation.DSMT4">
                  <p:embed/>
                </p:oleObj>
              </mc:Choice>
              <mc:Fallback>
                <p:oleObj name="Equation" r:id="rId3" imgW="1384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6063" y="1865842"/>
                        <a:ext cx="5351869" cy="15217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8C2E189F-B892-4EB2-B2A6-FF8E00EA6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177434"/>
              </p:ext>
            </p:extLst>
          </p:nvPr>
        </p:nvGraphicFramePr>
        <p:xfrm>
          <a:off x="1930400" y="4808537"/>
          <a:ext cx="5435600" cy="130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name="Equation" r:id="rId5" imgW="1574640" imgH="355320" progId="Equation.DSMT4">
                  <p:embed/>
                </p:oleObj>
              </mc:Choice>
              <mc:Fallback>
                <p:oleObj name="Equation" r:id="rId5" imgW="1574640" imgH="355320" progId="Equation.DSMT4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0400" y="4808537"/>
                        <a:ext cx="5435600" cy="13006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1A99A-00CB-457D-A8E2-B2B46FDE54B6}"/>
              </a:ext>
            </a:extLst>
          </p:cNvPr>
          <p:cNvSpPr txBox="1"/>
          <p:nvPr/>
        </p:nvSpPr>
        <p:spPr>
          <a:xfrm>
            <a:off x="0" y="666750"/>
            <a:ext cx="9143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Функция Лауэ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046B8F-AFA8-447F-BEFD-39CAB5EE065B}"/>
              </a:ext>
            </a:extLst>
          </p:cNvPr>
          <p:cNvSpPr txBox="1"/>
          <p:nvPr/>
        </p:nvSpPr>
        <p:spPr>
          <a:xfrm>
            <a:off x="-1" y="3755715"/>
            <a:ext cx="9143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Структурная амплитуда</a:t>
            </a:r>
          </a:p>
        </p:txBody>
      </p:sp>
    </p:spTree>
    <p:extLst>
      <p:ext uri="{BB962C8B-B14F-4D97-AF65-F5344CB8AC3E}">
        <p14:creationId xmlns:p14="http://schemas.microsoft.com/office/powerpoint/2010/main" val="14551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22D875D-3FE2-46FD-968E-2786911B1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2111375"/>
            <a:ext cx="7705725" cy="14398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4" name="Text Box 33">
            <a:extLst>
              <a:ext uri="{FF2B5EF4-FFF2-40B4-BE49-F238E27FC236}">
                <a16:creationId xmlns:a16="http://schemas.microsoft.com/office/drawing/2014/main" xmlns="" id="{BE371527-F837-45DD-8FA0-4314C0679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489" y="4516120"/>
            <a:ext cx="677513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dirty="0"/>
              <a:t>F</a:t>
            </a:r>
            <a:r>
              <a:rPr lang="en-US" altLang="ru-RU" baseline="30000" dirty="0"/>
              <a:t>2</a:t>
            </a:r>
            <a:r>
              <a:rPr lang="en-US" altLang="ru-RU" dirty="0"/>
              <a:t>(</a:t>
            </a:r>
            <a:r>
              <a:rPr lang="en-US" altLang="ru-RU" dirty="0" err="1"/>
              <a:t>hkl,r</a:t>
            </a:r>
            <a:r>
              <a:rPr lang="en-US" altLang="ru-RU" baseline="-25000" dirty="0" err="1"/>
              <a:t>m</a:t>
            </a:r>
            <a:r>
              <a:rPr lang="en-US" altLang="ru-RU" dirty="0"/>
              <a:t>) </a:t>
            </a:r>
            <a:r>
              <a:rPr lang="ru-RU" altLang="ru-RU" dirty="0"/>
              <a:t>- структурный множитель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xmlns="" id="{5BA297FB-D7F3-445A-B175-4EB9C8E4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677" y="3763010"/>
            <a:ext cx="679894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dirty="0"/>
              <a:t>F(</a:t>
            </a:r>
            <a:r>
              <a:rPr lang="en-US" altLang="ru-RU" dirty="0" err="1"/>
              <a:t>hkl,r</a:t>
            </a:r>
            <a:r>
              <a:rPr lang="en-US" altLang="ru-RU" baseline="-25000" dirty="0" err="1"/>
              <a:t>m</a:t>
            </a:r>
            <a:r>
              <a:rPr lang="en-US" altLang="ru-RU" dirty="0"/>
              <a:t>) </a:t>
            </a:r>
            <a:r>
              <a:rPr lang="ru-RU" altLang="ru-RU" dirty="0"/>
              <a:t>- структурная амплитуда</a:t>
            </a:r>
          </a:p>
        </p:txBody>
      </p:sp>
      <p:graphicFrame>
        <p:nvGraphicFramePr>
          <p:cNvPr id="7" name="Object 30">
            <a:extLst>
              <a:ext uri="{FF2B5EF4-FFF2-40B4-BE49-F238E27FC236}">
                <a16:creationId xmlns:a16="http://schemas.microsoft.com/office/drawing/2014/main" xmlns="" id="{1FE45FC5-12E5-43D3-AFD6-FB2DF5B8B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058856"/>
              </p:ext>
            </p:extLst>
          </p:nvPr>
        </p:nvGraphicFramePr>
        <p:xfrm>
          <a:off x="722313" y="2182813"/>
          <a:ext cx="7559675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" name="Equation" r:id="rId4" imgW="3517900" imgH="469900" progId="Equation.DSMT4">
                  <p:embed/>
                </p:oleObj>
              </mc:Choice>
              <mc:Fallback>
                <p:oleObj name="Equation" r:id="rId4" imgW="3517900" imgH="469900" progId="Equation.DSMT4">
                  <p:embed/>
                  <p:pic>
                    <p:nvPicPr>
                      <p:cNvPr id="7" name="Object 30">
                        <a:extLst>
                          <a:ext uri="{FF2B5EF4-FFF2-40B4-BE49-F238E27FC236}">
                            <a16:creationId xmlns:a16="http://schemas.microsoft.com/office/drawing/2014/main" xmlns="" id="{1FE45FC5-12E5-43D3-AFD6-FB2DF5B8B5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2182813"/>
                        <a:ext cx="7559675" cy="1300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9729D75A-D862-4081-AA8F-CAFD8A5A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3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Интенсивность волн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рассеянных сложной решеткой</a:t>
            </a:r>
          </a:p>
        </p:txBody>
      </p:sp>
      <p:graphicFrame>
        <p:nvGraphicFramePr>
          <p:cNvPr id="4101" name="Object 5">
            <a:extLst>
              <a:ext uri="{FF2B5EF4-FFF2-40B4-BE49-F238E27FC236}">
                <a16:creationId xmlns:a16="http://schemas.microsoft.com/office/drawing/2014/main" xmlns="" id="{6FF6009D-7845-4552-8128-C50688F3D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989250"/>
              </p:ext>
            </p:extLst>
          </p:nvPr>
        </p:nvGraphicFramePr>
        <p:xfrm>
          <a:off x="3348038" y="1066800"/>
          <a:ext cx="22320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" name="Equation" r:id="rId6" imgW="698500" imgH="279400" progId="Equation.DSMT4">
                  <p:embed/>
                </p:oleObj>
              </mc:Choice>
              <mc:Fallback>
                <p:oleObj name="Equation" r:id="rId6" imgW="698500" imgH="279400" progId="Equation.DSMT4">
                  <p:embed/>
                  <p:pic>
                    <p:nvPicPr>
                      <p:cNvPr id="4101" name="Object 5">
                        <a:extLst>
                          <a:ext uri="{FF2B5EF4-FFF2-40B4-BE49-F238E27FC236}">
                            <a16:creationId xmlns:a16="http://schemas.microsoft.com/office/drawing/2014/main" xmlns="" id="{6FF6009D-7845-4552-8128-C50688F3DC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066800"/>
                        <a:ext cx="2232025" cy="906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A74C98EA-4554-4B2F-8A1D-4E4BFC281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6254551"/>
            <a:ext cx="334231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Функция Лауэ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xmlns="" id="{521BBB11-A0B7-44E4-93C4-AC80F511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6270207"/>
            <a:ext cx="334231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dirty="0"/>
              <a:t>Структурная амплитуда</a:t>
            </a:r>
          </a:p>
        </p:txBody>
      </p:sp>
      <p:pic>
        <p:nvPicPr>
          <p:cNvPr id="16" name="Picture 15" descr="H:\Структурная амплитуда 1.tif">
            <a:extLst>
              <a:ext uri="{FF2B5EF4-FFF2-40B4-BE49-F238E27FC236}">
                <a16:creationId xmlns:a16="http://schemas.microsoft.com/office/drawing/2014/main" xmlns="" id="{D7230F4B-4A0B-4129-BB20-1197A7F0A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381147"/>
            <a:ext cx="3342318" cy="9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52" name="Picture 1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5396803"/>
            <a:ext cx="3342318" cy="96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:\Education\1a.tif">
            <a:extLst>
              <a:ext uri="{FF2B5EF4-FFF2-40B4-BE49-F238E27FC236}">
                <a16:creationId xmlns:a16="http://schemas.microsoft.com/office/drawing/2014/main" xmlns="" id="{A4F99CF5-A08D-4A9D-85D7-E12B7520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19" y="2403712"/>
            <a:ext cx="6165215" cy="294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80" name="Объект 1">
            <a:extLst>
              <a:ext uri="{FF2B5EF4-FFF2-40B4-BE49-F238E27FC236}">
                <a16:creationId xmlns:a16="http://schemas.microsoft.com/office/drawing/2014/main" xmlns="" id="{433B3E03-8B55-470B-8345-760FDFC41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54528"/>
              </p:ext>
            </p:extLst>
          </p:nvPr>
        </p:nvGraphicFramePr>
        <p:xfrm>
          <a:off x="-1587" y="5600383"/>
          <a:ext cx="4217988" cy="99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Equation" r:id="rId5" imgW="1892300" imgH="444500" progId="Equation.DSMT4">
                  <p:embed/>
                </p:oleObj>
              </mc:Choice>
              <mc:Fallback>
                <p:oleObj name="Equation" r:id="rId5" imgW="1892300" imgH="444500" progId="Equation.DSMT4">
                  <p:embed/>
                  <p:pic>
                    <p:nvPicPr>
                      <p:cNvPr id="75780" name="Объект 1">
                        <a:extLst>
                          <a:ext uri="{FF2B5EF4-FFF2-40B4-BE49-F238E27FC236}">
                            <a16:creationId xmlns:a16="http://schemas.microsoft.com/office/drawing/2014/main" xmlns="" id="{433B3E03-8B55-470B-8345-760FDFC418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" y="5600383"/>
                        <a:ext cx="4217988" cy="9924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Объект 3">
            <a:extLst>
              <a:ext uri="{FF2B5EF4-FFF2-40B4-BE49-F238E27FC236}">
                <a16:creationId xmlns:a16="http://schemas.microsoft.com/office/drawing/2014/main" xmlns="" id="{ADC3B344-2430-42DB-B343-BE4DB271E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50476"/>
              </p:ext>
            </p:extLst>
          </p:nvPr>
        </p:nvGraphicFramePr>
        <p:xfrm>
          <a:off x="7281403" y="5598160"/>
          <a:ext cx="1760997" cy="95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" name="Equation" r:id="rId7" imgW="609336" imgH="241195" progId="Equation.DSMT4">
                  <p:embed/>
                </p:oleObj>
              </mc:Choice>
              <mc:Fallback>
                <p:oleObj name="Equation" r:id="rId7" imgW="609336" imgH="241195" progId="Equation.DSMT4">
                  <p:embed/>
                  <p:pic>
                    <p:nvPicPr>
                      <p:cNvPr id="75781" name="Объект 3">
                        <a:extLst>
                          <a:ext uri="{FF2B5EF4-FFF2-40B4-BE49-F238E27FC236}">
                            <a16:creationId xmlns:a16="http://schemas.microsoft.com/office/drawing/2014/main" xmlns="" id="{ADC3B344-2430-42DB-B343-BE4DB271E6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403" y="5598160"/>
                        <a:ext cx="1760997" cy="955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TextBox 6">
            <a:extLst>
              <a:ext uri="{FF2B5EF4-FFF2-40B4-BE49-F238E27FC236}">
                <a16:creationId xmlns:a16="http://schemas.microsoft.com/office/drawing/2014/main" xmlns="" id="{592CC365-CBB8-47C5-A910-5EBD3EB6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</a:rPr>
              <a:t>Дифракция на примитивной решетке.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</a:rPr>
              <a:t>Атомный фактор рассеяния </a:t>
            </a:r>
            <a:r>
              <a:rPr lang="en-US" altLang="ru-RU" sz="2800" b="1" i="1" dirty="0">
                <a:solidFill>
                  <a:srgbClr val="0000FF"/>
                </a:solidFill>
              </a:rPr>
              <a:t>f</a:t>
            </a:r>
            <a:r>
              <a:rPr lang="en-US" altLang="ru-RU" sz="2800" b="1" dirty="0">
                <a:solidFill>
                  <a:srgbClr val="0000FF"/>
                </a:solidFill>
              </a:rPr>
              <a:t>(r) </a:t>
            </a:r>
            <a:r>
              <a:rPr lang="ru-RU" altLang="ru-RU" sz="2800" b="1" dirty="0">
                <a:solidFill>
                  <a:srgbClr val="0000FF"/>
                </a:solidFill>
              </a:rPr>
              <a:t>равен единице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</a:rPr>
              <a:t>и не зависит от угла рассеяния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CEA9B331-9179-4EB2-BB5E-B7D737294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482100"/>
              </p:ext>
            </p:extLst>
          </p:nvPr>
        </p:nvGraphicFramePr>
        <p:xfrm>
          <a:off x="4356100" y="5598160"/>
          <a:ext cx="2784475" cy="97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name="Equation" r:id="rId9" imgW="736600" imgH="228600" progId="Equation.DSMT4">
                  <p:embed/>
                </p:oleObj>
              </mc:Choice>
              <mc:Fallback>
                <p:oleObj name="Equation" r:id="rId9" imgW="73660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CEA9B331-9179-4EB2-BB5E-B7D7372942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598160"/>
                        <a:ext cx="2784475" cy="9753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xmlns="" id="{F1FBEBFD-9861-4A66-81A6-9E8BCE23D6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1484313"/>
          <a:ext cx="32400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Equation" r:id="rId11" imgW="2552700" imgH="609600" progId="Equation.DSMT4">
                  <p:embed/>
                </p:oleObj>
              </mc:Choice>
              <mc:Fallback>
                <p:oleObj name="Equation" r:id="rId11" imgW="2552700" imgH="609600" progId="Equation.DSMT4">
                  <p:embed/>
                  <p:pic>
                    <p:nvPicPr>
                      <p:cNvPr id="2" name="Object 7">
                        <a:extLst>
                          <a:ext uri="{FF2B5EF4-FFF2-40B4-BE49-F238E27FC236}">
                            <a16:creationId xmlns:a16="http://schemas.microsoft.com/office/drawing/2014/main" xmlns="" id="{F1FBEBFD-9861-4A66-81A6-9E8BCE23D6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484313"/>
                        <a:ext cx="3240088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9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7" name="Объект 4">
            <a:extLst>
              <a:ext uri="{FF2B5EF4-FFF2-40B4-BE49-F238E27FC236}">
                <a16:creationId xmlns:a16="http://schemas.microsoft.com/office/drawing/2014/main" xmlns="" id="{1A2B2835-42E4-4001-8160-483DA951D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207971"/>
              </p:ext>
            </p:extLst>
          </p:nvPr>
        </p:nvGraphicFramePr>
        <p:xfrm>
          <a:off x="2765425" y="692150"/>
          <a:ext cx="33575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Equation" r:id="rId3" imgW="965160" imgH="253800" progId="Equation.DSMT4">
                  <p:embed/>
                </p:oleObj>
              </mc:Choice>
              <mc:Fallback>
                <p:oleObj name="Equation" r:id="rId3" imgW="965160" imgH="253800" progId="Equation.DSMT4">
                  <p:embed/>
                  <p:pic>
                    <p:nvPicPr>
                      <p:cNvPr id="77827" name="Объект 4">
                        <a:extLst>
                          <a:ext uri="{FF2B5EF4-FFF2-40B4-BE49-F238E27FC236}">
                            <a16:creationId xmlns:a16="http://schemas.microsoft.com/office/drawing/2014/main" xmlns="" id="{1A2B2835-42E4-4001-8160-483DA951D1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692150"/>
                        <a:ext cx="3357563" cy="884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Объект 5">
            <a:extLst>
              <a:ext uri="{FF2B5EF4-FFF2-40B4-BE49-F238E27FC236}">
                <a16:creationId xmlns:a16="http://schemas.microsoft.com/office/drawing/2014/main" xmlns="" id="{F72464A0-83C9-4744-B152-D248970B4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225779"/>
              </p:ext>
            </p:extLst>
          </p:nvPr>
        </p:nvGraphicFramePr>
        <p:xfrm>
          <a:off x="1588" y="1628775"/>
          <a:ext cx="44942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Equation" r:id="rId5" imgW="2450880" imgH="431640" progId="Equation.DSMT4">
                  <p:embed/>
                </p:oleObj>
              </mc:Choice>
              <mc:Fallback>
                <p:oleObj name="Equation" r:id="rId5" imgW="2450880" imgH="431640" progId="Equation.DSMT4">
                  <p:embed/>
                  <p:pic>
                    <p:nvPicPr>
                      <p:cNvPr id="77828" name="Объект 5">
                        <a:extLst>
                          <a:ext uri="{FF2B5EF4-FFF2-40B4-BE49-F238E27FC236}">
                            <a16:creationId xmlns:a16="http://schemas.microsoft.com/office/drawing/2014/main" xmlns="" id="{F72464A0-83C9-4744-B152-D248970B45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628775"/>
                        <a:ext cx="4494212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TextBox 7">
            <a:extLst>
              <a:ext uri="{FF2B5EF4-FFF2-40B4-BE49-F238E27FC236}">
                <a16:creationId xmlns:a16="http://schemas.microsoft.com/office/drawing/2014/main" xmlns="" id="{A1E11294-8582-49D5-87CF-F24D6FED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</a:rPr>
              <a:t>Решетка с базисом</a:t>
            </a:r>
          </a:p>
        </p:txBody>
      </p:sp>
      <p:graphicFrame>
        <p:nvGraphicFramePr>
          <p:cNvPr id="77830" name="Object 5">
            <a:extLst>
              <a:ext uri="{FF2B5EF4-FFF2-40B4-BE49-F238E27FC236}">
                <a16:creationId xmlns:a16="http://schemas.microsoft.com/office/drawing/2014/main" xmlns="" id="{88062762-33BA-4710-8B28-400077179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92023"/>
              </p:ext>
            </p:extLst>
          </p:nvPr>
        </p:nvGraphicFramePr>
        <p:xfrm>
          <a:off x="4824413" y="1628775"/>
          <a:ext cx="43148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Equation" r:id="rId7" imgW="2908080" imgH="533160" progId="Equation.DSMT4">
                  <p:embed/>
                </p:oleObj>
              </mc:Choice>
              <mc:Fallback>
                <p:oleObj name="Equation" r:id="rId7" imgW="2908080" imgH="533160" progId="Equation.DSMT4">
                  <p:embed/>
                  <p:pic>
                    <p:nvPicPr>
                      <p:cNvPr id="77830" name="Object 5">
                        <a:extLst>
                          <a:ext uri="{FF2B5EF4-FFF2-40B4-BE49-F238E27FC236}">
                            <a16:creationId xmlns:a16="http://schemas.microsoft.com/office/drawing/2014/main" xmlns="" id="{88062762-33BA-4710-8B28-400077179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1628775"/>
                        <a:ext cx="431482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:\Education\2 a.tif">
            <a:extLst>
              <a:ext uri="{FF2B5EF4-FFF2-40B4-BE49-F238E27FC236}">
                <a16:creationId xmlns:a16="http://schemas.microsoft.com/office/drawing/2014/main" xmlns="" id="{B86EE777-C87F-458E-B8B9-2E8DAF83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5005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1">
            <a:extLst>
              <a:ext uri="{FF2B5EF4-FFF2-40B4-BE49-F238E27FC236}">
                <a16:creationId xmlns:a16="http://schemas.microsoft.com/office/drawing/2014/main" xmlns="" id="{EABD80CA-3E7B-4D8C-B266-BB0E288E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38413"/>
            <a:ext cx="450056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cs typeface="Arial" panose="020B0604020202020204" pitchFamily="34" charset="0"/>
              </a:rPr>
              <a:t>Структурная амплитуда решетки с базисом</a:t>
            </a:r>
          </a:p>
        </p:txBody>
      </p:sp>
      <p:sp>
        <p:nvSpPr>
          <p:cNvPr id="44040" name="TextBox 2">
            <a:extLst>
              <a:ext uri="{FF2B5EF4-FFF2-40B4-BE49-F238E27FC236}">
                <a16:creationId xmlns:a16="http://schemas.microsoft.com/office/drawing/2014/main" xmlns="" id="{5178A011-E19C-4EB1-95C3-F0AC68FDD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552700"/>
            <a:ext cx="42846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cs typeface="Arial" panose="020B0604020202020204" pitchFamily="34" charset="0"/>
              </a:rPr>
              <a:t>Атомный фактор рассеяния </a:t>
            </a:r>
          </a:p>
        </p:txBody>
      </p:sp>
      <p:pic>
        <p:nvPicPr>
          <p:cNvPr id="10" name="Picture 2" descr="H:\Education\Suv-NewBook\Рисунки\Атомный фактор\Атомные факторы рассеяния 1.tif">
            <a:extLst>
              <a:ext uri="{FF2B5EF4-FFF2-40B4-BE49-F238E27FC236}">
                <a16:creationId xmlns:a16="http://schemas.microsoft.com/office/drawing/2014/main" xmlns="" id="{EF949E78-EE4E-4635-93EB-7EE5C0F8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35325"/>
            <a:ext cx="428466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44039" grpId="0" animBg="1"/>
      <p:bldP spid="440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2627313" y="2349500"/>
            <a:ext cx="35274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7714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>
            <a:extLst>
              <a:ext uri="{FF2B5EF4-FFF2-40B4-BE49-F238E27FC236}">
                <a16:creationId xmlns:a16="http://schemas.microsoft.com/office/drawing/2014/main" xmlns="" id="{AF11E559-AAA8-4D49-B234-A4C4DCA60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132705"/>
            <a:ext cx="8713788" cy="12239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317444" name="Text Box 4">
            <a:extLst>
              <a:ext uri="{FF2B5EF4-FFF2-40B4-BE49-F238E27FC236}">
                <a16:creationId xmlns:a16="http://schemas.microsoft.com/office/drawing/2014/main" xmlns="" id="{C77ED9BD-5248-440B-AA2E-673AC8D18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4330"/>
            <a:ext cx="9144000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  <a:latin typeface="Arial" panose="020B0604020202020204" pitchFamily="34" charset="0"/>
              </a:rPr>
              <a:t>Структурный фактор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  <a:latin typeface="Arial" panose="020B0604020202020204" pitchFamily="34" charset="0"/>
              </a:rPr>
              <a:t>вставленных друг в друга со смещением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  <a:latin typeface="Arial" panose="020B0604020202020204" pitchFamily="34" charset="0"/>
              </a:rPr>
              <a:t>одинаковых сложных решеток </a:t>
            </a:r>
            <a:r>
              <a:rPr lang="ru-RU" altLang="ru-RU" b="1" dirty="0">
                <a:latin typeface="Arial" panose="020B0604020202020204" pitchFamily="34" charset="0"/>
              </a:rPr>
              <a:t>(теорема)</a:t>
            </a:r>
          </a:p>
        </p:txBody>
      </p:sp>
      <p:pic>
        <p:nvPicPr>
          <p:cNvPr id="317445" name="Picture 5" descr="K">
            <a:extLst>
              <a:ext uri="{FF2B5EF4-FFF2-40B4-BE49-F238E27FC236}">
                <a16:creationId xmlns:a16="http://schemas.microsoft.com/office/drawing/2014/main" xmlns="" id="{002DD3BB-886F-4335-A1B3-0EE671FC2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8518"/>
            <a:ext cx="363696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46" name="Object 6">
            <a:extLst>
              <a:ext uri="{FF2B5EF4-FFF2-40B4-BE49-F238E27FC236}">
                <a16:creationId xmlns:a16="http://schemas.microsoft.com/office/drawing/2014/main" xmlns="" id="{3144403E-7FC3-4345-A97F-3C7F6D753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19132"/>
              </p:ext>
            </p:extLst>
          </p:nvPr>
        </p:nvGraphicFramePr>
        <p:xfrm>
          <a:off x="322263" y="5204143"/>
          <a:ext cx="85740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5" imgW="2094591" imgH="266584" progId="Equation.DSMT4">
                  <p:embed/>
                </p:oleObj>
              </mc:Choice>
              <mc:Fallback>
                <p:oleObj name="Equation" r:id="rId5" imgW="2094591" imgH="266584" progId="Equation.DSMT4">
                  <p:embed/>
                  <p:pic>
                    <p:nvPicPr>
                      <p:cNvPr id="317446" name="Object 6">
                        <a:extLst>
                          <a:ext uri="{FF2B5EF4-FFF2-40B4-BE49-F238E27FC236}">
                            <a16:creationId xmlns:a16="http://schemas.microsoft.com/office/drawing/2014/main" xmlns="" id="{3144403E-7FC3-4345-A97F-3C7F6D753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5204143"/>
                        <a:ext cx="8574087" cy="109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>
            <a:extLst>
              <a:ext uri="{FF2B5EF4-FFF2-40B4-BE49-F238E27FC236}">
                <a16:creationId xmlns:a16="http://schemas.microsoft.com/office/drawing/2014/main" xmlns="" id="{046D0EE5-3AAF-4F30-AD2A-D8A3B4A10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8" y="2667090"/>
            <a:ext cx="5338762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На рисунке показана структура состоящая из двух одинаковых решеток сдвинутых друг относительно друга на вектор </a:t>
            </a:r>
            <a:r>
              <a:rPr lang="en-US" altLang="ru-RU" sz="2400" b="1" dirty="0">
                <a:latin typeface="Arial" panose="020B0604020202020204" pitchFamily="34" charset="0"/>
              </a:rPr>
              <a:t>r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317444" grpId="0" animBg="1"/>
      <p:bldP spid="410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0" y="0"/>
            <a:ext cx="9143999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Некоторые важные соотношения векторного анализа</a:t>
            </a:r>
            <a:r>
              <a:rPr lang="ru-RU" altLang="ru-RU" sz="18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5" name="Rectangle 17"/>
          <p:cNvSpPr>
            <a:spLocks noChangeArrowheads="1"/>
          </p:cNvSpPr>
          <p:nvPr/>
        </p:nvSpPr>
        <p:spPr bwMode="auto">
          <a:xfrm>
            <a:off x="0" y="3549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900113" y="620713"/>
          <a:ext cx="25923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2" name="Equation" r:id="rId3" imgW="1307532" imgH="266584" progId="Equation.DSMT4">
                  <p:embed/>
                </p:oleObj>
              </mc:Choice>
              <mc:Fallback>
                <p:oleObj name="Equation" r:id="rId3" imgW="1307532" imgH="266584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20713"/>
                        <a:ext cx="2592387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468313" y="2144713"/>
          <a:ext cx="30972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3" name="Equation" r:id="rId5" imgW="1739900" imgH="279400" progId="Equation.DSMT4">
                  <p:embed/>
                </p:oleObj>
              </mc:Choice>
              <mc:Fallback>
                <p:oleObj name="Equation" r:id="rId5" imgW="1739900" imgH="279400" progId="Equation.DSMT4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44713"/>
                        <a:ext cx="3097212" cy="490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958007"/>
              </p:ext>
            </p:extLst>
          </p:nvPr>
        </p:nvGraphicFramePr>
        <p:xfrm>
          <a:off x="395288" y="3251200"/>
          <a:ext cx="339248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4" name="Equation" r:id="rId7" imgW="1917700" imgH="850900" progId="Equation.DSMT4">
                  <p:embed/>
                </p:oleObj>
              </mc:Choice>
              <mc:Fallback>
                <p:oleObj name="Equation" r:id="rId7" imgW="1917700" imgH="850900" progId="Equation.DSMT4">
                  <p:embed/>
                  <p:pic>
                    <p:nvPicPr>
                      <p:cNvPr id="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51200"/>
                        <a:ext cx="3392487" cy="1501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156080"/>
              </p:ext>
            </p:extLst>
          </p:nvPr>
        </p:nvGraphicFramePr>
        <p:xfrm>
          <a:off x="477838" y="5122863"/>
          <a:ext cx="3005137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5" name="Equation" r:id="rId9" imgW="1651000" imgH="850900" progId="Equation.DSMT4">
                  <p:embed/>
                </p:oleObj>
              </mc:Choice>
              <mc:Fallback>
                <p:oleObj name="Equation" r:id="rId9" imgW="1651000" imgH="850900" progId="Equation.DSMT4">
                  <p:embed/>
                  <p:pic>
                    <p:nvPicPr>
                      <p:cNvPr id="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5122863"/>
                        <a:ext cx="3005137" cy="1546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/>
        </p:nvGraphicFramePr>
        <p:xfrm>
          <a:off x="900113" y="1196975"/>
          <a:ext cx="26654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6" name="Equation" r:id="rId11" imgW="1104900" imgH="241300" progId="Equation.DSMT4">
                  <p:embed/>
                </p:oleObj>
              </mc:Choice>
              <mc:Fallback>
                <p:oleObj name="Equation" r:id="rId11" imgW="1104900" imgH="241300" progId="Equation.DSMT4">
                  <p:embed/>
                  <p:pic>
                    <p:nvPicPr>
                      <p:cNvPr id="194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2665412" cy="582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24300" y="2097088"/>
            <a:ext cx="38750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c</a:t>
            </a:r>
            <a:r>
              <a:rPr lang="ru-RU" altLang="ru-RU" sz="1800"/>
              <a:t>калярное произведение векторов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924300" y="955675"/>
            <a:ext cx="38750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произвольные вектора </a:t>
            </a:r>
            <a:r>
              <a:rPr lang="en-US" altLang="ru-RU" sz="2000" b="1" dirty="0"/>
              <a:t>a </a:t>
            </a:r>
            <a:r>
              <a:rPr lang="ru-RU" altLang="ru-RU" sz="1800" dirty="0"/>
              <a:t>и</a:t>
            </a:r>
            <a:r>
              <a:rPr lang="en-US" altLang="ru-RU" sz="2000" b="1" dirty="0"/>
              <a:t> b</a:t>
            </a:r>
            <a:r>
              <a:rPr lang="en-US" altLang="ru-RU" sz="1800" dirty="0"/>
              <a:t> </a:t>
            </a:r>
            <a:endParaRPr lang="ru-RU" altLang="ru-RU" sz="18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24300" y="3544888"/>
            <a:ext cx="38750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векторное произведение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851275" y="5195888"/>
            <a:ext cx="404971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смешанное произведение векторов </a:t>
            </a:r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387064"/>
              </p:ext>
            </p:extLst>
          </p:nvPr>
        </p:nvGraphicFramePr>
        <p:xfrm>
          <a:off x="3851275" y="5843588"/>
          <a:ext cx="403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7" r:id="rId13" imgW="1981200" imgH="279400" progId="Equation.DSMT4">
                  <p:embed/>
                </p:oleObj>
              </mc:Choice>
              <mc:Fallback>
                <p:oleObj r:id="rId13" imgW="1981200" imgH="279400" progId="Equation.DSMT4">
                  <p:embed/>
                  <p:pic>
                    <p:nvPicPr>
                      <p:cNvPr id="31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843588"/>
                        <a:ext cx="4032250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24302" y="4005263"/>
            <a:ext cx="38750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  <a:cs typeface="+mn-cs"/>
              </a:rPr>
              <a:t>[</a:t>
            </a:r>
            <a:r>
              <a:rPr lang="en-US" sz="2800" b="1" dirty="0">
                <a:solidFill>
                  <a:srgbClr val="3333FF"/>
                </a:solidFill>
                <a:latin typeface="+mn-lt"/>
                <a:cs typeface="+mn-cs"/>
              </a:rPr>
              <a:t>ab</a:t>
            </a:r>
            <a:r>
              <a:rPr lang="en-US" sz="2800" dirty="0">
                <a:solidFill>
                  <a:srgbClr val="3333FF"/>
                </a:solidFill>
                <a:latin typeface="+mn-lt"/>
                <a:cs typeface="+mn-cs"/>
              </a:rPr>
              <a:t>]</a:t>
            </a:r>
            <a:r>
              <a:rPr lang="en-US" sz="2800" b="1" dirty="0">
                <a:solidFill>
                  <a:srgbClr val="3333FF"/>
                </a:solidFill>
                <a:latin typeface="+mn-lt"/>
                <a:cs typeface="+mn-cs"/>
              </a:rPr>
              <a:t>=0</a:t>
            </a:r>
            <a:r>
              <a:rPr lang="ru-RU" sz="2800" b="1" dirty="0">
                <a:solidFill>
                  <a:srgbClr val="3333FF"/>
                </a:solidFill>
                <a:latin typeface="+mn-lt"/>
                <a:cs typeface="+mn-cs"/>
              </a:rPr>
              <a:t> </a:t>
            </a:r>
            <a:r>
              <a:rPr lang="ru-RU" sz="2800" dirty="0">
                <a:solidFill>
                  <a:srgbClr val="3333FF"/>
                </a:solidFill>
              </a:rPr>
              <a:t>если </a:t>
            </a:r>
            <a:r>
              <a:rPr lang="en-US" sz="2800" b="1" dirty="0">
                <a:solidFill>
                  <a:srgbClr val="3333FF"/>
                </a:solidFill>
              </a:rPr>
              <a:t>a </a:t>
            </a:r>
            <a:r>
              <a:rPr lang="en-US" sz="2800" b="1" dirty="0"/>
              <a:t>││</a:t>
            </a:r>
            <a:r>
              <a:rPr lang="en-US" sz="2800" dirty="0">
                <a:solidFill>
                  <a:srgbClr val="3333FF"/>
                </a:solidFill>
              </a:rPr>
              <a:t>‖</a:t>
            </a:r>
            <a:r>
              <a:rPr lang="en-US" sz="2800" b="1" dirty="0">
                <a:solidFill>
                  <a:srgbClr val="3333FF"/>
                </a:solidFill>
              </a:rPr>
              <a:t>b </a:t>
            </a:r>
            <a:endParaRPr lang="ru-RU" sz="2800" b="1" dirty="0">
              <a:solidFill>
                <a:srgbClr val="3333FF"/>
              </a:solidFill>
              <a:latin typeface="+mn-lt"/>
              <a:cs typeface="+mn-cs"/>
            </a:endParaRPr>
          </a:p>
        </p:txBody>
      </p:sp>
      <p:sp>
        <p:nvSpPr>
          <p:cNvPr id="45076" name="TextBox 3"/>
          <p:cNvSpPr txBox="1">
            <a:spLocks noChangeArrowheads="1"/>
          </p:cNvSpPr>
          <p:nvPr/>
        </p:nvSpPr>
        <p:spPr bwMode="auto">
          <a:xfrm>
            <a:off x="3924301" y="2529840"/>
            <a:ext cx="38750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3333FF"/>
                </a:solidFill>
              </a:rPr>
              <a:t> (</a:t>
            </a:r>
            <a:r>
              <a:rPr lang="en-US" altLang="ru-RU" sz="2400" b="1" dirty="0">
                <a:solidFill>
                  <a:srgbClr val="3333FF"/>
                </a:solidFill>
              </a:rPr>
              <a:t>ab</a:t>
            </a:r>
            <a:r>
              <a:rPr lang="en-US" altLang="ru-RU" sz="2400" dirty="0">
                <a:solidFill>
                  <a:srgbClr val="3333FF"/>
                </a:solidFill>
              </a:rPr>
              <a:t>)=0 </a:t>
            </a:r>
            <a:r>
              <a:rPr lang="ru-RU" altLang="ru-RU" sz="2400" dirty="0">
                <a:solidFill>
                  <a:srgbClr val="3333FF"/>
                </a:solidFill>
              </a:rPr>
              <a:t>если </a:t>
            </a:r>
            <a:r>
              <a:rPr lang="en-US" altLang="ru-RU" sz="2400" b="1" dirty="0" err="1">
                <a:solidFill>
                  <a:srgbClr val="3333FF"/>
                </a:solidFill>
              </a:rPr>
              <a:t>a</a:t>
            </a:r>
            <a:r>
              <a:rPr lang="en-US" altLang="ru-RU" sz="2400" dirty="0" err="1"/>
              <a:t>┴</a:t>
            </a:r>
            <a:r>
              <a:rPr lang="en-US" altLang="ru-RU" sz="2400" b="1" dirty="0" err="1">
                <a:solidFill>
                  <a:srgbClr val="3333FF"/>
                </a:solidFill>
              </a:rPr>
              <a:t>b</a:t>
            </a:r>
            <a:endParaRPr lang="ru-RU" altLang="ru-RU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5" grpId="0" animBg="1"/>
      <p:bldP spid="19478" grpId="0" animBg="1"/>
      <p:bldP spid="6" grpId="0" animBg="1"/>
      <p:bldP spid="19471" grpId="0" animBg="1"/>
      <p:bldP spid="2" grpId="0" animBg="1"/>
      <p:bldP spid="4507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6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7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8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9" name="Rectangle 17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40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00113" y="1341438"/>
          <a:ext cx="48958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6" name="Equation" r:id="rId3" imgW="3048000" imgH="508000" progId="Equation.DSMT4">
                  <p:embed/>
                </p:oleObj>
              </mc:Choice>
              <mc:Fallback>
                <p:oleObj name="Equation" r:id="rId3" imgW="3048000" imgH="508000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41438"/>
                        <a:ext cx="4895850" cy="811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900113" y="2565400"/>
          <a:ext cx="40068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7" name="Equation" r:id="rId5" imgW="1993900" imgH="508000" progId="Equation.DSMT4">
                  <p:embed/>
                </p:oleObj>
              </mc:Choice>
              <mc:Fallback>
                <p:oleObj name="Equation" r:id="rId5" imgW="1993900" imgH="508000" progId="Equation.DSMT4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565400"/>
                        <a:ext cx="4006850" cy="1012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2" name="Object 22"/>
          <p:cNvGraphicFramePr>
            <a:graphicFrameLocks noChangeAspect="1"/>
          </p:cNvGraphicFramePr>
          <p:nvPr/>
        </p:nvGraphicFramePr>
        <p:xfrm>
          <a:off x="900113" y="6021388"/>
          <a:ext cx="2498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8" name="Equation" r:id="rId7" imgW="1422400" imgH="292100" progId="Equation.DSMT4">
                  <p:embed/>
                </p:oleObj>
              </mc:Choice>
              <mc:Fallback>
                <p:oleObj name="Equation" r:id="rId7" imgW="1422400" imgH="292100" progId="Equation.DSMT4">
                  <p:embed/>
                  <p:pic>
                    <p:nvPicPr>
                      <p:cNvPr id="205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021388"/>
                        <a:ext cx="2498725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424488" y="2854325"/>
            <a:ext cx="337026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Дивергенция векторного поля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5868988" y="1557338"/>
            <a:ext cx="30067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Градиент скалярного поля</a:t>
            </a:r>
          </a:p>
        </p:txBody>
      </p:sp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881063" y="3878263"/>
          <a:ext cx="2630487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9" name="Equation" r:id="rId9" imgW="1790700" imgH="1104900" progId="Equation.DSMT4">
                  <p:embed/>
                </p:oleObj>
              </mc:Choice>
              <mc:Fallback>
                <p:oleObj name="Equation" r:id="rId9" imgW="1790700" imgH="1104900" progId="Equation.DSMT4">
                  <p:embed/>
                  <p:pic>
                    <p:nvPicPr>
                      <p:cNvPr id="205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3878263"/>
                        <a:ext cx="2630487" cy="1627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3924300" y="4508500"/>
            <a:ext cx="38179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Ротор или вихрь векторного поля 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832225" y="5895975"/>
            <a:ext cx="4154488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Ротор от градиента скалярного поля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всегда равен нулю</a:t>
            </a:r>
          </a:p>
        </p:txBody>
      </p: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900113" y="115888"/>
          <a:ext cx="7191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0" name="Equation" r:id="rId11" imgW="418918" imgH="266584" progId="Equation.DSMT4">
                  <p:embed/>
                </p:oleObj>
              </mc:Choice>
              <mc:Fallback>
                <p:oleObj name="Equation" r:id="rId11" imgW="418918" imgH="266584" progId="Equation.DSMT4">
                  <p:embed/>
                  <p:pic>
                    <p:nvPicPr>
                      <p:cNvPr id="205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5888"/>
                        <a:ext cx="71913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1908175" y="188913"/>
            <a:ext cx="66167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скалярное поле (скалярная функция) векторного аргумента </a:t>
            </a:r>
          </a:p>
        </p:txBody>
      </p:sp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900113" y="692150"/>
          <a:ext cx="7921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" name="Equation" r:id="rId13" imgW="418918" imgH="266584" progId="Equation.DSMT4">
                  <p:embed/>
                </p:oleObj>
              </mc:Choice>
              <mc:Fallback>
                <p:oleObj name="Equation" r:id="rId13" imgW="418918" imgH="266584" progId="Equation.DSMT4">
                  <p:embed/>
                  <p:pic>
                    <p:nvPicPr>
                      <p:cNvPr id="205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92150"/>
                        <a:ext cx="792162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908175" y="763588"/>
            <a:ext cx="65817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векторное поле </a:t>
            </a:r>
            <a:r>
              <a:rPr lang="ru-RU" altLang="ru-RU" sz="1800"/>
              <a:t>(векторная функция) </a:t>
            </a:r>
            <a:r>
              <a:rPr lang="en-US" altLang="ru-RU" sz="1800"/>
              <a:t>векторного аргумента 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9687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 animBg="1"/>
      <p:bldP spid="20503" grpId="0" animBg="1"/>
      <p:bldP spid="20506" grpId="0" animBg="1"/>
      <p:bldP spid="20507" grpId="0" animBg="1"/>
      <p:bldP spid="20509" grpId="0" animBg="1"/>
      <p:bldP spid="205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116013" y="3068638"/>
          <a:ext cx="26638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0" name="Equation" r:id="rId3" imgW="1472561" imgH="266584" progId="Equation.DSMT4">
                  <p:embed/>
                </p:oleObj>
              </mc:Choice>
              <mc:Fallback>
                <p:oleObj name="Equation" r:id="rId3" imgW="1472561" imgH="266584" progId="Equation.DSMT4">
                  <p:embed/>
                  <p:pic>
                    <p:nvPicPr>
                      <p:cNvPr id="45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068638"/>
                        <a:ext cx="2663825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116013" y="3933825"/>
          <a:ext cx="2641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1" name="Equation" r:id="rId5" imgW="1435100" imgH="292100" progId="Equation.DSMT4">
                  <p:embed/>
                </p:oleObj>
              </mc:Choice>
              <mc:Fallback>
                <p:oleObj name="Equation" r:id="rId5" imgW="1435100" imgH="292100" progId="Equation.DSMT4">
                  <p:embed/>
                  <p:pic>
                    <p:nvPicPr>
                      <p:cNvPr id="45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33825"/>
                        <a:ext cx="2641600" cy="542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1116013" y="5157788"/>
          <a:ext cx="24272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2" name="Equation" r:id="rId7" imgW="1447172" imgH="266584" progId="Equation.DSMT4">
                  <p:embed/>
                </p:oleObj>
              </mc:Choice>
              <mc:Fallback>
                <p:oleObj name="Equation" r:id="rId7" imgW="1447172" imgH="266584" progId="Equation.DSMT4">
                  <p:embed/>
                  <p:pic>
                    <p:nvPicPr>
                      <p:cNvPr id="45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157788"/>
                        <a:ext cx="2427287" cy="447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116013" y="6021388"/>
          <a:ext cx="24955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3" name="Equation" r:id="rId9" imgW="1269449" imgH="291973" progId="Equation.DSMT4">
                  <p:embed/>
                </p:oleObj>
              </mc:Choice>
              <mc:Fallback>
                <p:oleObj name="Equation" r:id="rId9" imgW="1269449" imgH="291973" progId="Equation.DSMT4">
                  <p:embed/>
                  <p:pic>
                    <p:nvPicPr>
                      <p:cNvPr id="45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021388"/>
                        <a:ext cx="2495550" cy="579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1116013" y="333375"/>
          <a:ext cx="3024187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4" name="Equation" r:id="rId11" imgW="1524000" imgH="482600" progId="Equation.DSMT4">
                  <p:embed/>
                </p:oleObj>
              </mc:Choice>
              <mc:Fallback>
                <p:oleObj name="Equation" r:id="rId11" imgW="1524000" imgH="482600" progId="Equation.DSMT4">
                  <p:embed/>
                  <p:pic>
                    <p:nvPicPr>
                      <p:cNvPr id="45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33375"/>
                        <a:ext cx="3024187" cy="963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1116013" y="1628775"/>
          <a:ext cx="28797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5" name="Equation" r:id="rId13" imgW="1460500" imgH="508000" progId="Equation.DSMT4">
                  <p:embed/>
                </p:oleObj>
              </mc:Choice>
              <mc:Fallback>
                <p:oleObj name="Equation" r:id="rId13" imgW="1460500" imgH="508000" progId="Equation.DSMT4">
                  <p:embed/>
                  <p:pic>
                    <p:nvPicPr>
                      <p:cNvPr id="45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28775"/>
                        <a:ext cx="2879725" cy="99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645025" y="692150"/>
            <a:ext cx="42545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оператор Гамильтона </a:t>
            </a:r>
            <a:r>
              <a:rPr lang="ru-RU" altLang="ru-RU" sz="1800"/>
              <a:t>(Гамильтониан)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643438" y="1916113"/>
            <a:ext cx="35782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оператор Лапласа</a:t>
            </a:r>
            <a:r>
              <a:rPr lang="ru-RU" altLang="ru-RU" sz="1800"/>
              <a:t> (Лапласиан)</a:t>
            </a:r>
            <a:r>
              <a:rPr lang="en-US" altLang="ru-RU" sz="1800"/>
              <a:t> </a:t>
            </a:r>
            <a:endParaRPr lang="ru-RU" altLang="ru-RU" sz="1800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192588" y="2944813"/>
            <a:ext cx="458946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Гамильтониан от скалярного поля равен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градиенту скалярного поля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119563" y="3808413"/>
            <a:ext cx="4213225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Скалярное произведение оператора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Гамильтона и векторного поля равно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дивергенции этого поля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695700" y="5013325"/>
            <a:ext cx="54483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Векторное произведение оператора Гамильтона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 векторным полем равно ротору этого поля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067175" y="6021388"/>
            <a:ext cx="4532313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Дивергенция от ротора векторного поля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всегда равна нулю</a:t>
            </a:r>
          </a:p>
        </p:txBody>
      </p:sp>
    </p:spTree>
    <p:extLst>
      <p:ext uri="{BB962C8B-B14F-4D97-AF65-F5344CB8AC3E}">
        <p14:creationId xmlns:p14="http://schemas.microsoft.com/office/powerpoint/2010/main" val="14606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44" name="Rectangle 9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46" name="Rectangle 1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95288" y="549275"/>
          <a:ext cx="49688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8" name="Equation" r:id="rId3" imgW="1968500" imgH="254000" progId="Equation.DSMT4">
                  <p:embed/>
                </p:oleObj>
              </mc:Choice>
              <mc:Fallback>
                <p:oleObj name="Equation" r:id="rId3" imgW="1968500" imgH="254000" progId="Equation.DSMT4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9275"/>
                        <a:ext cx="4968875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95288" y="1412875"/>
          <a:ext cx="482441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9" name="Equation" r:id="rId5" imgW="1968500" imgH="266700" progId="Equation.DSMT4">
                  <p:embed/>
                </p:oleObj>
              </mc:Choice>
              <mc:Fallback>
                <p:oleObj name="Equation" r:id="rId5" imgW="1968500" imgH="266700" progId="Equation.DSMT4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4824412" cy="655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95288" y="3068638"/>
          <a:ext cx="36004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0" name="Equation" r:id="rId7" imgW="1497950" imgH="431613" progId="Equation.DSMT4">
                  <p:embed/>
                </p:oleObj>
              </mc:Choice>
              <mc:Fallback>
                <p:oleObj name="Equation" r:id="rId7" imgW="1497950" imgH="431613" progId="Equation.DSMT4">
                  <p:embed/>
                  <p:pic>
                    <p:nvPicPr>
                      <p:cNvPr id="22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068638"/>
                        <a:ext cx="3600450" cy="1035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395288" y="2133600"/>
          <a:ext cx="259238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1" name="Equation" r:id="rId9" imgW="1193800" imgH="393700" progId="Equation.DSMT4">
                  <p:embed/>
                </p:oleObj>
              </mc:Choice>
              <mc:Fallback>
                <p:oleObj name="Equation" r:id="rId9" imgW="1193800" imgH="393700" progId="Equation.DSMT4">
                  <p:embed/>
                  <p:pic>
                    <p:nvPicPr>
                      <p:cNvPr id="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2592387" cy="855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19088" y="4160838"/>
          <a:ext cx="3752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2" name="Equation" r:id="rId11" imgW="1574800" imgH="330200" progId="Equation.DSMT4">
                  <p:embed/>
                </p:oleObj>
              </mc:Choice>
              <mc:Fallback>
                <p:oleObj name="Equation" r:id="rId11" imgW="1574800" imgH="330200" progId="Equation.DSMT4">
                  <p:embed/>
                  <p:pic>
                    <p:nvPicPr>
                      <p:cNvPr id="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160838"/>
                        <a:ext cx="37528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940425" y="549275"/>
            <a:ext cx="2725738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общее выражение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волнового возмущения 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011863" y="1628775"/>
            <a:ext cx="1797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плоская волна 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011863" y="3429000"/>
            <a:ext cx="24495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Однородное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волновое уравнение 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011863" y="2492375"/>
            <a:ext cx="234156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сферическая волна </a:t>
            </a:r>
          </a:p>
        </p:txBody>
      </p:sp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1692275" y="5157788"/>
          <a:ext cx="20875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" name="Equation" r:id="rId13" imgW="1294838" imgH="304668" progId="Equation.DSMT4">
                  <p:embed/>
                </p:oleObj>
              </mc:Choice>
              <mc:Fallback>
                <p:oleObj name="Equation" r:id="rId13" imgW="1294838" imgH="304668" progId="Equation.DSMT4">
                  <p:embed/>
                  <p:pic>
                    <p:nvPicPr>
                      <p:cNvPr id="225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157788"/>
                        <a:ext cx="2087563" cy="490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4572000" y="5157788"/>
          <a:ext cx="28082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4" name="Equation" r:id="rId15" imgW="1574800" imgH="279400" progId="Equation.DSMT4">
                  <p:embed/>
                </p:oleObj>
              </mc:Choice>
              <mc:Fallback>
                <p:oleObj name="Equation" r:id="rId15" imgW="1574800" imgH="279400" progId="Equation.DSMT4">
                  <p:embed/>
                  <p:pic>
                    <p:nvPicPr>
                      <p:cNvPr id="225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57788"/>
                        <a:ext cx="2808288" cy="493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8" name="Object 20"/>
          <p:cNvGraphicFramePr>
            <a:graphicFrameLocks noChangeAspect="1"/>
          </p:cNvGraphicFramePr>
          <p:nvPr/>
        </p:nvGraphicFramePr>
        <p:xfrm>
          <a:off x="3205163" y="5807075"/>
          <a:ext cx="24479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5" name="Equation" r:id="rId17" imgW="1663700" imgH="495300" progId="Equation.DSMT4">
                  <p:embed/>
                </p:oleObj>
              </mc:Choice>
              <mc:Fallback>
                <p:oleObj name="Equation" r:id="rId17" imgW="1663700" imgH="495300" progId="Equation.DSMT4">
                  <p:embed/>
                  <p:pic>
                    <p:nvPicPr>
                      <p:cNvPr id="225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5807075"/>
                        <a:ext cx="2447925" cy="727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6011863" y="4365625"/>
            <a:ext cx="25288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Интенсивность волны</a:t>
            </a: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5508625" y="836613"/>
            <a:ext cx="35877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5435600" y="1773238"/>
            <a:ext cx="4318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932363" y="2708275"/>
            <a:ext cx="4318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932363" y="3716338"/>
            <a:ext cx="4318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859338" y="4508500"/>
            <a:ext cx="4318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543" grpId="0" animBg="1"/>
      <p:bldP spid="22544" grpId="0" animBg="1"/>
      <p:bldP spid="22545" grpId="0" animBg="1"/>
      <p:bldP spid="225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Объект 6">
            <a:extLst>
              <a:ext uri="{FF2B5EF4-FFF2-40B4-BE49-F238E27FC236}">
                <a16:creationId xmlns:a16="http://schemas.microsoft.com/office/drawing/2014/main" xmlns="" id="{80D87D21-6429-47DB-ABA1-A8FB429BA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281265"/>
              </p:ext>
            </p:extLst>
          </p:nvPr>
        </p:nvGraphicFramePr>
        <p:xfrm>
          <a:off x="395288" y="4538345"/>
          <a:ext cx="38004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4" name="Equation" r:id="rId3" imgW="1473200" imgH="838200" progId="Equation.DSMT4">
                  <p:embed/>
                </p:oleObj>
              </mc:Choice>
              <mc:Fallback>
                <p:oleObj name="Equation" r:id="rId3" imgW="1473200" imgH="838200" progId="Equation.DSMT4">
                  <p:embed/>
                  <p:pic>
                    <p:nvPicPr>
                      <p:cNvPr id="40962" name="Объект 6">
                        <a:extLst>
                          <a:ext uri="{FF2B5EF4-FFF2-40B4-BE49-F238E27FC236}">
                            <a16:creationId xmlns:a16="http://schemas.microsoft.com/office/drawing/2014/main" xmlns="" id="{80D87D21-6429-47DB-ABA1-A8FB429BAA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38345"/>
                        <a:ext cx="3800475" cy="215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1">
            <a:extLst>
              <a:ext uri="{FF2B5EF4-FFF2-40B4-BE49-F238E27FC236}">
                <a16:creationId xmlns:a16="http://schemas.microsoft.com/office/drawing/2014/main" xmlns="" id="{77AE1DAF-E132-42AB-9DD6-2AB8B2F15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027933"/>
              </p:ext>
            </p:extLst>
          </p:nvPr>
        </p:nvGraphicFramePr>
        <p:xfrm>
          <a:off x="5292725" y="4538345"/>
          <a:ext cx="280828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5" name="Equation" r:id="rId5" imgW="736600" imgH="228600" progId="Equation.DSMT4">
                  <p:embed/>
                </p:oleObj>
              </mc:Choice>
              <mc:Fallback>
                <p:oleObj name="Equation" r:id="rId5" imgW="736600" imgH="228600" progId="Equation.DSMT4">
                  <p:embed/>
                  <p:pic>
                    <p:nvPicPr>
                      <p:cNvPr id="7" name="Объект 1">
                        <a:extLst>
                          <a:ext uri="{FF2B5EF4-FFF2-40B4-BE49-F238E27FC236}">
                            <a16:creationId xmlns:a16="http://schemas.microsoft.com/office/drawing/2014/main" xmlns="" id="{77AE1DAF-E132-42AB-9DD6-2AB8B2F15D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538345"/>
                        <a:ext cx="2808288" cy="871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>
            <a:extLst>
              <a:ext uri="{FF2B5EF4-FFF2-40B4-BE49-F238E27FC236}">
                <a16:creationId xmlns:a16="http://schemas.microsoft.com/office/drawing/2014/main" xmlns="" id="{E8EE7937-BC58-439D-9272-D449FCBBA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929194"/>
              </p:ext>
            </p:extLst>
          </p:nvPr>
        </p:nvGraphicFramePr>
        <p:xfrm>
          <a:off x="4643438" y="5762308"/>
          <a:ext cx="396081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6" name="Equation" r:id="rId7" imgW="774028" imgH="177646" progId="Equation.DSMT4">
                  <p:embed/>
                </p:oleObj>
              </mc:Choice>
              <mc:Fallback>
                <p:oleObj name="Equation" r:id="rId7" imgW="774028" imgH="177646" progId="Equation.DSMT4">
                  <p:embed/>
                  <p:pic>
                    <p:nvPicPr>
                      <p:cNvPr id="210953" name="Object 9">
                        <a:extLst>
                          <a:ext uri="{FF2B5EF4-FFF2-40B4-BE49-F238E27FC236}">
                            <a16:creationId xmlns:a16="http://schemas.microsoft.com/office/drawing/2014/main" xmlns="" id="{E8EE7937-BC58-439D-9272-D449FCBBA9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762308"/>
                        <a:ext cx="3960812" cy="908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Box 7">
            <a:extLst>
              <a:ext uri="{FF2B5EF4-FFF2-40B4-BE49-F238E27FC236}">
                <a16:creationId xmlns:a16="http://schemas.microsoft.com/office/drawing/2014/main" xmlns="" id="{C2D80491-D07A-4188-8BEB-C81F04B5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800" b="1" dirty="0"/>
              <a:t>Интенсивность дифракционных максимумов </a:t>
            </a:r>
            <a:r>
              <a:rPr lang="ru-RU" altLang="ru-RU" sz="2800" b="1" dirty="0">
                <a:solidFill>
                  <a:srgbClr val="3333FF"/>
                </a:solidFill>
              </a:rPr>
              <a:t>Функции Лауэ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при рассеянии рентгеновских лучей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на трехмерной периодической решетке</a:t>
            </a:r>
          </a:p>
        </p:txBody>
      </p:sp>
      <p:sp>
        <p:nvSpPr>
          <p:cNvPr id="40967" name="TextBox 8">
            <a:extLst>
              <a:ext uri="{FF2B5EF4-FFF2-40B4-BE49-F238E27FC236}">
                <a16:creationId xmlns:a16="http://schemas.microsoft.com/office/drawing/2014/main" xmlns="" id="{2F02DBFB-9DC3-461B-9FA8-F047A139D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25570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Условия образования максимумов функции Лауэ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386838"/>
              </p:ext>
            </p:extLst>
          </p:nvPr>
        </p:nvGraphicFramePr>
        <p:xfrm>
          <a:off x="2660650" y="2063433"/>
          <a:ext cx="4292600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Equation" r:id="rId9" imgW="1320480" imgH="507960" progId="Equation.DSMT4">
                  <p:embed/>
                </p:oleObj>
              </mc:Choice>
              <mc:Fallback>
                <p:oleObj name="Equation" r:id="rId9" imgW="1320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0650" y="2063433"/>
                        <a:ext cx="4292600" cy="1731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5" name="Object 23"/>
          <p:cNvGraphicFramePr>
            <a:graphicFrameLocks noChangeAspect="1"/>
          </p:cNvGraphicFramePr>
          <p:nvPr/>
        </p:nvGraphicFramePr>
        <p:xfrm>
          <a:off x="250825" y="4797425"/>
          <a:ext cx="8694738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" name="Equation" r:id="rId3" imgW="5143500" imgH="990600" progId="Equation.DSMT4">
                  <p:embed/>
                </p:oleObj>
              </mc:Choice>
              <mc:Fallback>
                <p:oleObj name="Equation" r:id="rId3" imgW="5143500" imgH="990600" progId="Equation.DSMT4">
                  <p:embed/>
                  <p:pic>
                    <p:nvPicPr>
                      <p:cNvPr id="2357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97425"/>
                        <a:ext cx="8694738" cy="167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69" name="Rectangle 9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70" name="Rectangle 1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71" name="Rectangle 13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72" name="Rectangle 15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73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268538" y="476250"/>
          <a:ext cx="22891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" name="Equation" r:id="rId5" imgW="1447800" imgH="1460500" progId="Equation.DSMT4">
                  <p:embed/>
                </p:oleObj>
              </mc:Choice>
              <mc:Fallback>
                <p:oleObj name="Equation" r:id="rId5" imgW="1447800" imgH="1460500" progId="Equation.DSMT4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6250"/>
                        <a:ext cx="2289175" cy="2305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692275" y="2997200"/>
          <a:ext cx="20161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Equation" r:id="rId7" imgW="1485900" imgH="952500" progId="Equation.DSMT4">
                  <p:embed/>
                </p:oleObj>
              </mc:Choice>
              <mc:Fallback>
                <p:oleObj name="Equation" r:id="rId7" imgW="1485900" imgH="952500" progId="Equation.DSMT4">
                  <p:embed/>
                  <p:pic>
                    <p:nvPicPr>
                      <p:cNvPr id="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997200"/>
                        <a:ext cx="2016125" cy="1292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933950" y="1411288"/>
            <a:ext cx="22637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</a:rPr>
              <a:t>Формулы Эйлера</a:t>
            </a:r>
            <a:r>
              <a:rPr lang="en-US" altLang="ru-RU" sz="1800"/>
              <a:t> </a:t>
            </a:r>
            <a:endParaRPr lang="ru-RU" altLang="ru-RU" sz="1800"/>
          </a:p>
        </p:txBody>
      </p:sp>
      <p:pic>
        <p:nvPicPr>
          <p:cNvPr id="23574" name="Picture 22" descr="Рисунок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2733675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0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7CCA14-E8A8-4401-AC8F-121B9C343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14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0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555.tif">
            <a:extLst>
              <a:ext uri="{FF2B5EF4-FFF2-40B4-BE49-F238E27FC236}">
                <a16:creationId xmlns:a16="http://schemas.microsoft.com/office/drawing/2014/main" xmlns="" id="{271DBE9C-60C8-4744-8090-6C463283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23988"/>
            <a:ext cx="62293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>
            <a:extLst>
              <a:ext uri="{FF2B5EF4-FFF2-40B4-BE49-F238E27FC236}">
                <a16:creationId xmlns:a16="http://schemas.microsoft.com/office/drawing/2014/main" xmlns="" id="{F93932E4-573A-440E-B114-3E786841C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Тепловые колебательные движения атомов внутри молекулы дигидроцитрата натрия. Анизотропные колебания атомов описываются элипсоидами</a:t>
            </a:r>
            <a:endParaRPr lang="ru-RU" altLang="ru-RU" sz="2400">
              <a:latin typeface="Calibri" panose="020F0502020204030204" pitchFamily="34" charset="0"/>
            </a:endParaRPr>
          </a:p>
        </p:txBody>
      </p:sp>
      <p:sp>
        <p:nvSpPr>
          <p:cNvPr id="34820" name="TextBox 2">
            <a:extLst>
              <a:ext uri="{FF2B5EF4-FFF2-40B4-BE49-F238E27FC236}">
                <a16:creationId xmlns:a16="http://schemas.microsoft.com/office/drawing/2014/main" xmlns="" id="{369EC3AE-941D-421D-B278-D5DAA874C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2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CC"/>
                </a:solidFill>
              </a:rPr>
              <a:t>На рисунке показаны два иона дигидроцитрата и два иона натрия. Жирными линиями обозначены ковалентные связи, светлые – означают координатные связи атомов кислорода с атомами натрия. Числа у эллипсоидов  - сраднеквадратичные смещения атомов (Å)</a:t>
            </a:r>
            <a:endParaRPr lang="ru-RU" altLang="ru-RU" sz="1800" b="1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TextBox 3">
            <a:extLst>
              <a:ext uri="{FF2B5EF4-FFF2-40B4-BE49-F238E27FC236}">
                <a16:creationId xmlns:a16="http://schemas.microsoft.com/office/drawing/2014/main" xmlns="" id="{6F8E7531-D084-4E00-A5ED-17B8C99EA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899025"/>
            <a:ext cx="19415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NaH</a:t>
            </a:r>
            <a:r>
              <a:rPr lang="en-US" altLang="ru-RU" sz="2400" baseline="-25000"/>
              <a:t>2</a:t>
            </a:r>
            <a:r>
              <a:rPr lang="en-US" altLang="ru-RU" sz="2400"/>
              <a:t>C</a:t>
            </a:r>
            <a:r>
              <a:rPr lang="en-US" altLang="ru-RU" sz="2400" baseline="-25000"/>
              <a:t>6</a:t>
            </a:r>
            <a:r>
              <a:rPr lang="en-US" altLang="ru-RU" sz="2400"/>
              <a:t>H</a:t>
            </a:r>
            <a:r>
              <a:rPr lang="en-US" altLang="ru-RU" sz="2400" baseline="-25000"/>
              <a:t>5</a:t>
            </a:r>
            <a:r>
              <a:rPr lang="en-US" altLang="ru-RU" sz="2400"/>
              <a:t>O</a:t>
            </a:r>
            <a:r>
              <a:rPr lang="en-US" altLang="ru-RU" sz="2400" baseline="-25000"/>
              <a:t>7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15550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>
            <a:extLst>
              <a:ext uri="{FF2B5EF4-FFF2-40B4-BE49-F238E27FC236}">
                <a16:creationId xmlns:a16="http://schemas.microsoft.com/office/drawing/2014/main" xmlns="" id="{E633A0AA-E4A1-452F-818D-4AFBFC32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5214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C1A9D4AF-F456-49DE-BA23-83B1BA89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cs typeface="Arial" panose="020B0604020202020204" pitchFamily="34" charset="0"/>
              </a:rPr>
              <a:t>Распределение электронной плотности в элементарной ячейке бензола спроецированное на плоскость  (001). Синтез электронной плотности сделан на дифракции нейтронов. Положительная плотность (атомы углерода </a:t>
            </a:r>
            <a:r>
              <a:rPr lang="en-US" altLang="ru-RU" sz="1800">
                <a:cs typeface="Arial" panose="020B0604020202020204" pitchFamily="34" charset="0"/>
              </a:rPr>
              <a:t>C</a:t>
            </a:r>
            <a:r>
              <a:rPr lang="ru-RU" altLang="ru-RU" sz="1800">
                <a:cs typeface="Arial" panose="020B0604020202020204" pitchFamily="34" charset="0"/>
              </a:rPr>
              <a:t>) обозначена сплошными линиями, отрицательная плотность (положения атомов водорода </a:t>
            </a:r>
            <a:r>
              <a:rPr lang="en-US" altLang="ru-RU" sz="1800">
                <a:cs typeface="Arial" panose="020B0604020202020204" pitchFamily="34" charset="0"/>
              </a:rPr>
              <a:t>H</a:t>
            </a:r>
            <a:r>
              <a:rPr lang="ru-RU" altLang="ru-RU" sz="1800">
                <a:cs typeface="Arial" panose="020B0604020202020204" pitchFamily="34" charset="0"/>
              </a:rPr>
              <a:t>) -  пунктиром. Плоскость бензольного кольца не лежит в плоскости проекции и поэтому искажена </a:t>
            </a:r>
          </a:p>
        </p:txBody>
      </p:sp>
    </p:spTree>
    <p:extLst>
      <p:ext uri="{BB962C8B-B14F-4D97-AF65-F5344CB8AC3E}">
        <p14:creationId xmlns:p14="http://schemas.microsoft.com/office/powerpoint/2010/main" val="41638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http://my-edu.ru/edu_bio/img/001_1.jpg">
            <a:extLst>
              <a:ext uri="{FF2B5EF4-FFF2-40B4-BE49-F238E27FC236}">
                <a16:creationId xmlns:a16="http://schemas.microsoft.com/office/drawing/2014/main" xmlns="" id="{0433D297-50DB-41C0-AEF2-CACCD62C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EF6F731B-AF0E-46AA-9710-642B8A58B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30313"/>
            <a:ext cx="316865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Уравнение Лауэ</a:t>
            </a:r>
            <a:r>
              <a:rPr lang="en-US" altLang="ru-RU" sz="2400" b="1">
                <a:solidFill>
                  <a:srgbClr val="3333FF"/>
                </a:solidFill>
              </a:rPr>
              <a:t> </a:t>
            </a:r>
            <a:r>
              <a:rPr lang="ru-RU" altLang="ru-RU" sz="2400" b="1">
                <a:solidFill>
                  <a:srgbClr val="3333FF"/>
                </a:solidFill>
              </a:rPr>
              <a:t>в векторной форме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4E22ED-D986-4E3B-A9DD-69C500DD5D47}"/>
              </a:ext>
            </a:extLst>
          </p:cNvPr>
          <p:cNvSpPr txBox="1"/>
          <p:nvPr/>
        </p:nvSpPr>
        <p:spPr>
          <a:xfrm>
            <a:off x="0" y="4763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Геометрическая интерпретация условий Лауэ.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24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Эвальда</a:t>
            </a:r>
            <a:r>
              <a:rPr 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EFC52CB1-E31A-48A3-8115-5D74304499E6}"/>
              </a:ext>
            </a:extLst>
          </p:cNvPr>
          <p:cNvSpPr/>
          <p:nvPr/>
        </p:nvSpPr>
        <p:spPr>
          <a:xfrm>
            <a:off x="539750" y="4508500"/>
            <a:ext cx="2303463" cy="2016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9CDC53BD-15C1-45C9-B5EC-55BB69CC0B61}"/>
              </a:ext>
            </a:extLst>
          </p:cNvPr>
          <p:cNvCxnSpPr/>
          <p:nvPr/>
        </p:nvCxnSpPr>
        <p:spPr>
          <a:xfrm>
            <a:off x="971550" y="4797425"/>
            <a:ext cx="576263" cy="1511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xmlns="" id="{FA865658-C5EC-4E99-9123-BBFB3B0A9A45}"/>
              </a:ext>
            </a:extLst>
          </p:cNvPr>
          <p:cNvCxnSpPr/>
          <p:nvPr/>
        </p:nvCxnSpPr>
        <p:spPr>
          <a:xfrm>
            <a:off x="971550" y="4797425"/>
            <a:ext cx="1584325" cy="2873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EEB08054-F7C6-4FE0-9F37-C42A0D469756}"/>
              </a:ext>
            </a:extLst>
          </p:cNvPr>
          <p:cNvCxnSpPr/>
          <p:nvPr/>
        </p:nvCxnSpPr>
        <p:spPr>
          <a:xfrm flipV="1">
            <a:off x="1547813" y="5084763"/>
            <a:ext cx="1008062" cy="12239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A2C4D99-83FC-4AB6-8038-4C4C9B3134FA}"/>
              </a:ext>
            </a:extLst>
          </p:cNvPr>
          <p:cNvSpPr txBox="1"/>
          <p:nvPr/>
        </p:nvSpPr>
        <p:spPr>
          <a:xfrm>
            <a:off x="684213" y="5373688"/>
            <a:ext cx="5762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n-lt"/>
              </a:rPr>
              <a:t>K</a:t>
            </a:r>
            <a:r>
              <a:rPr lang="en-US" sz="2800" b="1" baseline="-25000" dirty="0">
                <a:latin typeface="+mn-lt"/>
              </a:rPr>
              <a:t>0</a:t>
            </a:r>
            <a:endParaRPr lang="ru-RU" sz="2800" b="1" baseline="-25000" dirty="0">
              <a:latin typeface="+mn-lt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0648BA7-F9D6-4B77-90CF-F9CEB7AE4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437063"/>
            <a:ext cx="617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000000"/>
                </a:solidFill>
              </a:rPr>
              <a:t>K</a:t>
            </a:r>
            <a:r>
              <a:rPr lang="en-US" altLang="ru-RU" sz="2800" b="1" baseline="-25000">
                <a:solidFill>
                  <a:srgbClr val="000000"/>
                </a:solidFill>
              </a:rPr>
              <a:t>H</a:t>
            </a:r>
            <a:endParaRPr lang="ru-RU" altLang="ru-RU" sz="2800" b="1" baseline="-25000">
              <a:solidFill>
                <a:srgbClr val="00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33A1C24-C17C-44F8-8C2C-DB59E5E88F4E}"/>
              </a:ext>
            </a:extLst>
          </p:cNvPr>
          <p:cNvSpPr txBox="1"/>
          <p:nvPr/>
        </p:nvSpPr>
        <p:spPr>
          <a:xfrm>
            <a:off x="2051050" y="5589588"/>
            <a:ext cx="4445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n-lt"/>
              </a:rPr>
              <a:t>H</a:t>
            </a:r>
            <a:endParaRPr lang="ru-RU" sz="2800" b="1" dirty="0">
              <a:latin typeface="+mn-lt"/>
            </a:endParaRPr>
          </a:p>
        </p:txBody>
      </p:sp>
      <p:sp>
        <p:nvSpPr>
          <p:cNvPr id="73" name="Дуга 72">
            <a:extLst>
              <a:ext uri="{FF2B5EF4-FFF2-40B4-BE49-F238E27FC236}">
                <a16:creationId xmlns:a16="http://schemas.microsoft.com/office/drawing/2014/main" xmlns="" id="{7A3979AA-FC9A-47F3-9A16-B463A3385433}"/>
              </a:ext>
            </a:extLst>
          </p:cNvPr>
          <p:cNvSpPr/>
          <p:nvPr/>
        </p:nvSpPr>
        <p:spPr>
          <a:xfrm rot="2383421">
            <a:off x="1243013" y="4849813"/>
            <a:ext cx="96837" cy="433387"/>
          </a:xfrm>
          <a:prstGeom prst="arc">
            <a:avLst>
              <a:gd name="adj1" fmla="val 16200000"/>
              <a:gd name="adj2" fmla="val 55693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A01C54A-3C9E-4C1E-98F5-F2618953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941888"/>
            <a:ext cx="49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i="1">
                <a:latin typeface="Symbol" panose="05050102010706020507" pitchFamily="18" charset="2"/>
              </a:rPr>
              <a:t>2q</a:t>
            </a:r>
            <a:endParaRPr lang="ru-RU" altLang="ru-RU" sz="2400" i="1">
              <a:latin typeface="Symbol" panose="05050102010706020507" pitchFamily="18" charset="2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7571B25E-9DF4-4F92-9EE9-06C1793EF9C1}"/>
              </a:ext>
            </a:extLst>
          </p:cNvPr>
          <p:cNvSpPr/>
          <p:nvPr/>
        </p:nvSpPr>
        <p:spPr>
          <a:xfrm>
            <a:off x="250825" y="2565400"/>
            <a:ext cx="3205163" cy="876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90" name="Object 3">
            <a:extLst>
              <a:ext uri="{FF2B5EF4-FFF2-40B4-BE49-F238E27FC236}">
                <a16:creationId xmlns:a16="http://schemas.microsoft.com/office/drawing/2014/main" xmlns="" id="{3CBB4A61-E928-4FEF-9BBE-1C4F9ABD1D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565400"/>
          <a:ext cx="32051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3" imgW="838200" imgH="228600" progId="Equation.DSMT4">
                  <p:embed/>
                </p:oleObj>
              </mc:Choice>
              <mc:Fallback>
                <p:oleObj name="Equation" r:id="rId3" imgW="838200" imgH="228600" progId="Equation.DSMT4">
                  <p:embed/>
                  <p:pic>
                    <p:nvPicPr>
                      <p:cNvPr id="90" name="Object 3">
                        <a:extLst>
                          <a:ext uri="{FF2B5EF4-FFF2-40B4-BE49-F238E27FC236}">
                            <a16:creationId xmlns:a16="http://schemas.microsoft.com/office/drawing/2014/main" xmlns="" id="{3CBB4A61-E928-4FEF-9BBE-1C4F9ABD1D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565400"/>
                        <a:ext cx="3205163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3E95BF7-CE28-4A44-8680-53AA7CD2FF25}"/>
              </a:ext>
            </a:extLst>
          </p:cNvPr>
          <p:cNvSpPr txBox="1"/>
          <p:nvPr/>
        </p:nvSpPr>
        <p:spPr>
          <a:xfrm>
            <a:off x="323850" y="3644900"/>
            <a:ext cx="3095625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rgbClr val="3333FF"/>
                </a:solidFill>
                <a:latin typeface="+mn-lt"/>
              </a:rPr>
              <a:t>Что означает это векторное равенство?</a:t>
            </a:r>
          </a:p>
        </p:txBody>
      </p:sp>
      <p:pic>
        <p:nvPicPr>
          <p:cNvPr id="58" name="Picture 2" descr="E:\Сетка 4.tif">
            <a:extLst>
              <a:ext uri="{FF2B5EF4-FFF2-40B4-BE49-F238E27FC236}">
                <a16:creationId xmlns:a16="http://schemas.microsoft.com/office/drawing/2014/main" xmlns="" id="{54219724-14D7-453D-91B5-6B20C43A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90" y="1194885"/>
            <a:ext cx="53244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78203427-7E61-4316-BBDF-904204A85653}"/>
              </a:ext>
            </a:extLst>
          </p:cNvPr>
          <p:cNvSpPr/>
          <p:nvPr/>
        </p:nvSpPr>
        <p:spPr>
          <a:xfrm rot="21190970">
            <a:off x="4608041" y="1908558"/>
            <a:ext cx="3529012" cy="34559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03698438-AC69-454A-BB98-3791C06E2D77}"/>
              </a:ext>
            </a:extLst>
          </p:cNvPr>
          <p:cNvSpPr/>
          <p:nvPr/>
        </p:nvSpPr>
        <p:spPr>
          <a:xfrm>
            <a:off x="6287616" y="3583371"/>
            <a:ext cx="73025" cy="730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xmlns="" id="{2C699327-7716-4F98-ACC7-933D7C465F7B}"/>
              </a:ext>
            </a:extLst>
          </p:cNvPr>
          <p:cNvCxnSpPr>
            <a:stCxn id="84" idx="3"/>
          </p:cNvCxnSpPr>
          <p:nvPr/>
        </p:nvCxnSpPr>
        <p:spPr>
          <a:xfrm flipH="1">
            <a:off x="4631853" y="3645283"/>
            <a:ext cx="1666875" cy="825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E0E8E4B-2686-4A92-8E23-25F2D4B41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016" y="3224596"/>
            <a:ext cx="49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  <a:latin typeface="Symbol" panose="05050102010706020507" pitchFamily="18" charset="2"/>
              </a:rPr>
              <a:t>1</a:t>
            </a:r>
            <a:r>
              <a:rPr lang="en-US" altLang="ru-RU" sz="1800">
                <a:solidFill>
                  <a:srgbClr val="3333FF"/>
                </a:solidFill>
                <a:latin typeface="Symbol" panose="05050102010706020507" pitchFamily="18" charset="2"/>
              </a:rPr>
              <a:t>/l</a:t>
            </a:r>
            <a:endParaRPr lang="ru-RU" altLang="ru-RU" sz="1800">
              <a:solidFill>
                <a:srgbClr val="3333FF"/>
              </a:solidFill>
              <a:latin typeface="Symbol" panose="05050102010706020507" pitchFamily="18" charset="2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37C6869-330D-45FA-96AD-604FC430D818}"/>
              </a:ext>
            </a:extLst>
          </p:cNvPr>
          <p:cNvSpPr txBox="1"/>
          <p:nvPr/>
        </p:nvSpPr>
        <p:spPr>
          <a:xfrm>
            <a:off x="6287616" y="3224596"/>
            <a:ext cx="3397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 dirty="0">
                <a:latin typeface="+mn-lt"/>
              </a:rPr>
              <a:t>P</a:t>
            </a:r>
            <a:endParaRPr lang="ru-RU" i="1" dirty="0">
              <a:latin typeface="+mn-l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610186A-8E93-4D43-822D-028FEA7DB8CE}"/>
              </a:ext>
            </a:extLst>
          </p:cNvPr>
          <p:cNvSpPr txBox="1"/>
          <p:nvPr/>
        </p:nvSpPr>
        <p:spPr>
          <a:xfrm>
            <a:off x="8016403" y="4304096"/>
            <a:ext cx="8128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Q(</a:t>
            </a:r>
            <a:r>
              <a:rPr lang="en-US" dirty="0" err="1">
                <a:latin typeface="+mn-lt"/>
              </a:rPr>
              <a:t>hkl</a:t>
            </a:r>
            <a:r>
              <a:rPr lang="en-US" dirty="0">
                <a:latin typeface="+mn-lt"/>
              </a:rPr>
              <a:t>)</a:t>
            </a:r>
            <a:endParaRPr lang="ru-RU" dirty="0">
              <a:latin typeface="+mn-lt"/>
            </a:endParaRP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xmlns="" id="{E93C2BB7-DB91-4BEB-B85B-7C16F07019A8}"/>
              </a:ext>
            </a:extLst>
          </p:cNvPr>
          <p:cNvCxnSpPr/>
          <p:nvPr/>
        </p:nvCxnSpPr>
        <p:spPr>
          <a:xfrm flipV="1">
            <a:off x="5543858" y="4354512"/>
            <a:ext cx="2484437" cy="7921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7E76DBB-226D-4AD3-B277-7C8307F4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978" y="480733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3333FF"/>
                </a:solidFill>
                <a:latin typeface="Symbol" panose="05050102010706020507" pitchFamily="18" charset="2"/>
              </a:rPr>
              <a:t>H</a:t>
            </a:r>
            <a:endParaRPr lang="ru-RU" altLang="ru-RU" sz="2800" b="1">
              <a:solidFill>
                <a:srgbClr val="3333FF"/>
              </a:solidFill>
              <a:latin typeface="Symbol" panose="05050102010706020507" pitchFamily="18" charset="2"/>
            </a:endParaRP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xmlns="" id="{5FDF9A60-AEB3-43A2-9087-C057A40B360A}"/>
              </a:ext>
            </a:extLst>
          </p:cNvPr>
          <p:cNvCxnSpPr/>
          <p:nvPr/>
        </p:nvCxnSpPr>
        <p:spPr>
          <a:xfrm flipH="1">
            <a:off x="5531966" y="3656396"/>
            <a:ext cx="755650" cy="1511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E74162D-AD03-4A9C-8D27-33610B661E89}"/>
              </a:ext>
            </a:extLst>
          </p:cNvPr>
          <p:cNvSpPr txBox="1"/>
          <p:nvPr/>
        </p:nvSpPr>
        <p:spPr>
          <a:xfrm>
            <a:off x="5424016" y="3943733"/>
            <a:ext cx="5778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</a:rPr>
              <a:t>K</a:t>
            </a:r>
            <a:r>
              <a:rPr lang="en-US" sz="2800" b="1" baseline="-25000" dirty="0">
                <a:solidFill>
                  <a:srgbClr val="3333FF"/>
                </a:solidFill>
                <a:latin typeface="+mn-lt"/>
              </a:rPr>
              <a:t>0</a:t>
            </a:r>
            <a:endParaRPr lang="ru-RU" sz="2800" b="1" baseline="-25000" dirty="0">
              <a:solidFill>
                <a:srgbClr val="3333FF"/>
              </a:solidFill>
              <a:latin typeface="+mn-lt"/>
            </a:endParaRPr>
          </a:p>
        </p:txBody>
      </p: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xmlns="" id="{DF6E4F51-3306-4747-B429-85FE75A76155}"/>
              </a:ext>
            </a:extLst>
          </p:cNvPr>
          <p:cNvCxnSpPr>
            <a:stCxn id="84" idx="5"/>
          </p:cNvCxnSpPr>
          <p:nvPr/>
        </p:nvCxnSpPr>
        <p:spPr>
          <a:xfrm>
            <a:off x="6349528" y="3645283"/>
            <a:ext cx="1666875" cy="7302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599619E9-6C64-4C52-8F51-706660FA0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441" y="3367471"/>
            <a:ext cx="617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3333FF"/>
                </a:solidFill>
                <a:latin typeface="Symbol" panose="05050102010706020507" pitchFamily="18" charset="2"/>
              </a:rPr>
              <a:t>K</a:t>
            </a:r>
            <a:r>
              <a:rPr lang="en-US" altLang="ru-RU" sz="2800" b="1" baseline="-25000">
                <a:solidFill>
                  <a:srgbClr val="3333FF"/>
                </a:solidFill>
                <a:latin typeface="Symbol" panose="05050102010706020507" pitchFamily="18" charset="2"/>
              </a:rPr>
              <a:t>H</a:t>
            </a:r>
            <a:endParaRPr lang="ru-RU" altLang="ru-RU" sz="2800" b="1" baseline="-25000">
              <a:solidFill>
                <a:srgbClr val="3333FF"/>
              </a:solidFill>
              <a:latin typeface="Symbol" panose="05050102010706020507" pitchFamily="18" charset="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B982A7A-B52E-485D-AAA1-B912A7D4F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678" y="5240721"/>
            <a:ext cx="104933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Symbol" panose="05050102010706020507" pitchFamily="18" charset="2"/>
              </a:rPr>
              <a:t>O(000)</a:t>
            </a: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98" name="Дуга 97">
            <a:extLst>
              <a:ext uri="{FF2B5EF4-FFF2-40B4-BE49-F238E27FC236}">
                <a16:creationId xmlns:a16="http://schemas.microsoft.com/office/drawing/2014/main" xmlns="" id="{AD9EA87A-3119-48DE-BA84-2034D1436278}"/>
              </a:ext>
            </a:extLst>
          </p:cNvPr>
          <p:cNvSpPr/>
          <p:nvPr/>
        </p:nvSpPr>
        <p:spPr>
          <a:xfrm rot="6730941">
            <a:off x="5792315" y="3089659"/>
            <a:ext cx="1008063" cy="100806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F17023EB-C641-487B-996E-196977513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178" y="4016758"/>
            <a:ext cx="550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latin typeface="Symbol" panose="05050102010706020507" pitchFamily="18" charset="2"/>
              </a:rPr>
              <a:t>2q</a:t>
            </a:r>
            <a:endParaRPr lang="ru-RU" altLang="ru-RU" sz="2800">
              <a:latin typeface="Symbol" panose="05050102010706020507" pitchFamily="18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710B31-34D2-455B-A7E3-97CA9EF864C9}"/>
              </a:ext>
            </a:extLst>
          </p:cNvPr>
          <p:cNvSpPr txBox="1"/>
          <p:nvPr/>
        </p:nvSpPr>
        <p:spPr>
          <a:xfrm>
            <a:off x="3687290" y="887029"/>
            <a:ext cx="53244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Обратная решетка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1C3B951-2BA8-4675-ABF8-4364A875B384}"/>
              </a:ext>
            </a:extLst>
          </p:cNvPr>
          <p:cNvCxnSpPr>
            <a:cxnSpLocks/>
          </p:cNvCxnSpPr>
          <p:nvPr/>
        </p:nvCxnSpPr>
        <p:spPr>
          <a:xfrm>
            <a:off x="5821378" y="1514178"/>
            <a:ext cx="13802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429E1428-08A6-4E87-A7BC-F8DF484AAD2E}"/>
              </a:ext>
            </a:extLst>
          </p:cNvPr>
          <p:cNvCxnSpPr/>
          <p:nvPr/>
        </p:nvCxnSpPr>
        <p:spPr>
          <a:xfrm>
            <a:off x="5821378" y="1514178"/>
            <a:ext cx="539263" cy="121996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6" grpId="0" animBg="1"/>
      <p:bldP spid="70" grpId="0"/>
      <p:bldP spid="71" grpId="0"/>
      <p:bldP spid="72" grpId="0"/>
      <p:bldP spid="74" grpId="0"/>
      <p:bldP spid="89" grpId="0" animBg="1"/>
      <p:bldP spid="29" grpId="0" animBg="1"/>
      <p:bldP spid="83" grpId="0" animBg="1"/>
      <p:bldP spid="84" grpId="0" animBg="1"/>
      <p:bldP spid="86" grpId="0"/>
      <p:bldP spid="87" grpId="0"/>
      <p:bldP spid="88" grpId="0"/>
      <p:bldP spid="92" grpId="0"/>
      <p:bldP spid="94" grpId="0"/>
      <p:bldP spid="96" grpId="0"/>
      <p:bldP spid="97" grpId="0" animBg="1"/>
      <p:bldP spid="9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13" descr="H:\Сфера ограничений 1.tif">
            <a:extLst>
              <a:ext uri="{FF2B5EF4-FFF2-40B4-BE49-F238E27FC236}">
                <a16:creationId xmlns:a16="http://schemas.microsoft.com/office/drawing/2014/main" xmlns="" id="{56272E34-86D7-458D-B904-EC83C90C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39688"/>
            <a:ext cx="673258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A3D530-9F1F-496E-AE6A-9023529A5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244850"/>
            <a:ext cx="33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Calibri" panose="020F0502020204030204" pitchFamily="34" charset="0"/>
              </a:rPr>
              <a:t>O</a:t>
            </a:r>
            <a:endParaRPr lang="ru-RU" altLang="ru-RU" sz="1800" dirty="0">
              <a:latin typeface="Calibri" panose="020F050202020403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9FB05D00-9011-46D3-B858-06961EAD6CBD}"/>
              </a:ext>
            </a:extLst>
          </p:cNvPr>
          <p:cNvCxnSpPr/>
          <p:nvPr/>
        </p:nvCxnSpPr>
        <p:spPr>
          <a:xfrm flipH="1">
            <a:off x="3348038" y="1554163"/>
            <a:ext cx="3911600" cy="14430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62A546D3-E41D-4ABD-AD5A-FAB01E845E3A}"/>
              </a:ext>
            </a:extLst>
          </p:cNvPr>
          <p:cNvCxnSpPr/>
          <p:nvPr/>
        </p:nvCxnSpPr>
        <p:spPr>
          <a:xfrm flipH="1" flipV="1">
            <a:off x="5640388" y="4203700"/>
            <a:ext cx="1258887" cy="1096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37502B-1F4F-4030-BEB3-CB7750CC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5384800"/>
            <a:ext cx="306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Сфера ограничения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EC1C2BA-288E-48CA-B865-941935441DF7}"/>
              </a:ext>
            </a:extLst>
          </p:cNvPr>
          <p:cNvCxnSpPr/>
          <p:nvPr/>
        </p:nvCxnSpPr>
        <p:spPr>
          <a:xfrm>
            <a:off x="7250113" y="1562100"/>
            <a:ext cx="965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147E2FC-3F7C-4401-9AFC-63ED69F2AD20}"/>
              </a:ext>
            </a:extLst>
          </p:cNvPr>
          <p:cNvCxnSpPr/>
          <p:nvPr/>
        </p:nvCxnSpPr>
        <p:spPr>
          <a:xfrm>
            <a:off x="6929438" y="5300663"/>
            <a:ext cx="1511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B80E0-9B39-4F90-B12C-3706C1C40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969963"/>
            <a:ext cx="2503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Сфера Эвальда</a:t>
            </a:r>
          </a:p>
        </p:txBody>
      </p:sp>
    </p:spTree>
    <p:extLst>
      <p:ext uri="{BB962C8B-B14F-4D97-AF65-F5344CB8AC3E}">
        <p14:creationId xmlns:p14="http://schemas.microsoft.com/office/powerpoint/2010/main" val="6487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06554-F593-48C7-B225-22A6321B5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33CC"/>
                </a:solidFill>
                <a:cs typeface="Arial" panose="020B0604020202020204" pitchFamily="34" charset="0"/>
              </a:rPr>
              <a:t>Закон </a:t>
            </a:r>
            <a:r>
              <a:rPr lang="ru-RU" altLang="ru-RU" sz="4000" b="1" dirty="0" err="1">
                <a:solidFill>
                  <a:srgbClr val="0033CC"/>
                </a:solidFill>
                <a:cs typeface="Arial" panose="020B0604020202020204" pitchFamily="34" charset="0"/>
              </a:rPr>
              <a:t>Брегга</a:t>
            </a:r>
            <a:r>
              <a:rPr lang="ru-RU" altLang="ru-RU" sz="4000" b="1" dirty="0">
                <a:solidFill>
                  <a:srgbClr val="0033CC"/>
                </a:solidFill>
                <a:cs typeface="Arial" panose="020B0604020202020204" pitchFamily="34" charset="0"/>
              </a:rPr>
              <a:t>-Вульфа (1913 г.)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3EACC2-6D1E-411A-8795-256048FB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65738"/>
            <a:ext cx="303371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rgbClr val="0033CC"/>
                </a:solidFill>
                <a:cs typeface="Arial" panose="020B0604020202020204" pitchFamily="34" charset="0"/>
              </a:rPr>
              <a:t>AC+CB=n·</a:t>
            </a:r>
            <a:r>
              <a:rPr lang="el-GR" altLang="ru-RU" sz="4000" b="1">
                <a:solidFill>
                  <a:srgbClr val="0033CC"/>
                </a:solidFill>
                <a:cs typeface="Arial" panose="020B0604020202020204" pitchFamily="34" charset="0"/>
              </a:rPr>
              <a:t>λ</a:t>
            </a:r>
            <a:endParaRPr lang="ru-RU" altLang="ru-RU" sz="4000" b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FF9D36-3EBE-4E20-9BB2-E7A966505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63" y="5265738"/>
            <a:ext cx="376713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rgbClr val="0033CC"/>
                </a:solidFill>
                <a:cs typeface="Arial" panose="020B0604020202020204" pitchFamily="34" charset="0"/>
              </a:rPr>
              <a:t>AC=CB=d·sin</a:t>
            </a:r>
            <a:r>
              <a:rPr lang="el-GR" altLang="ru-RU" sz="4000" b="1">
                <a:solidFill>
                  <a:srgbClr val="0033CC"/>
                </a:solidFill>
                <a:cs typeface="Arial" panose="020B0604020202020204" pitchFamily="34" charset="0"/>
              </a:rPr>
              <a:t>θ</a:t>
            </a:r>
            <a:endParaRPr lang="ru-RU" altLang="ru-RU" sz="4000" b="1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F16606-1A16-4322-96AC-C796903F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135688"/>
            <a:ext cx="30495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i="1">
                <a:solidFill>
                  <a:srgbClr val="FF3300"/>
                </a:solidFill>
                <a:cs typeface="Arial" panose="020B0604020202020204" pitchFamily="34" charset="0"/>
              </a:rPr>
              <a:t>2d·sin</a:t>
            </a:r>
            <a:r>
              <a:rPr lang="el-GR" altLang="ru-RU" sz="4000" b="1" i="1">
                <a:solidFill>
                  <a:srgbClr val="FF3300"/>
                </a:solidFill>
                <a:cs typeface="Arial" panose="020B0604020202020204" pitchFamily="34" charset="0"/>
              </a:rPr>
              <a:t>θ</a:t>
            </a:r>
            <a:r>
              <a:rPr lang="en-US" altLang="ru-RU" sz="4000" b="1" i="1">
                <a:solidFill>
                  <a:srgbClr val="FF3300"/>
                </a:solidFill>
                <a:cs typeface="Arial" panose="020B0604020202020204" pitchFamily="34" charset="0"/>
              </a:rPr>
              <a:t>=n·</a:t>
            </a:r>
            <a:r>
              <a:rPr lang="el-GR" altLang="ru-RU" sz="4000" b="1" i="1">
                <a:solidFill>
                  <a:srgbClr val="FF3300"/>
                </a:solidFill>
                <a:cs typeface="Arial" panose="020B0604020202020204" pitchFamily="34" charset="0"/>
              </a:rPr>
              <a:t>λ</a:t>
            </a:r>
            <a:endParaRPr lang="ru-RU" altLang="ru-RU" sz="4000" b="1" i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pic>
        <p:nvPicPr>
          <p:cNvPr id="152578" name="Picture 2" descr="D:\Вульф-Брегг 1.tif">
            <a:extLst>
              <a:ext uri="{FF2B5EF4-FFF2-40B4-BE49-F238E27FC236}">
                <a16:creationId xmlns:a16="http://schemas.microsoft.com/office/drawing/2014/main" xmlns="" id="{0A5EE90D-026F-4735-B463-ED371549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060575"/>
            <a:ext cx="62992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E372D0-59CB-4C75-91D1-C76C13AB7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288"/>
            <a:ext cx="9144000" cy="132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/>
              <a:t>Аналитическая запись условий дифракции Лауэ</a:t>
            </a:r>
          </a:p>
        </p:txBody>
      </p:sp>
    </p:spTree>
    <p:extLst>
      <p:ext uri="{BB962C8B-B14F-4D97-AF65-F5344CB8AC3E}">
        <p14:creationId xmlns:p14="http://schemas.microsoft.com/office/powerpoint/2010/main" val="31974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4480"/>
            <a:ext cx="9144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Преобразования Фурье. Прямое и обратное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21823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A40B90B9-0CBC-4EFC-9230-D9FA9B572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Фурье</a:t>
            </a:r>
            <a:r>
              <a:rPr lang="en-US" altLang="ru-RU" sz="3600" b="1" dirty="0">
                <a:solidFill>
                  <a:srgbClr val="3333FF"/>
                </a:solidFill>
              </a:rPr>
              <a:t>-</a:t>
            </a:r>
            <a:r>
              <a:rPr lang="ru-RU" altLang="ru-RU" sz="3600" b="1" dirty="0">
                <a:solidFill>
                  <a:srgbClr val="3333FF"/>
                </a:solidFill>
              </a:rPr>
              <a:t>преобразование,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Фурье-образ функции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xmlns="" id="{30CA17F2-3C59-4415-A07F-D2E55E564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62587"/>
              </p:ext>
            </p:extLst>
          </p:nvPr>
        </p:nvGraphicFramePr>
        <p:xfrm>
          <a:off x="720090" y="1455907"/>
          <a:ext cx="1201903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" name="Equation" r:id="rId3" imgW="368140" imgH="253890" progId="Equation.DSMT4">
                  <p:embed/>
                </p:oleObj>
              </mc:Choice>
              <mc:Fallback>
                <p:oleObj name="Equation" r:id="rId3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" y="1455907"/>
                        <a:ext cx="1201903" cy="8309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xmlns="" id="{0893FEC3-F8AB-426E-B9D9-0DEF9A2224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426732"/>
              </p:ext>
            </p:extLst>
          </p:nvPr>
        </p:nvGraphicFramePr>
        <p:xfrm>
          <a:off x="860425" y="4898708"/>
          <a:ext cx="72834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" name="Equation" r:id="rId5" imgW="3022600" imgH="546100" progId="Equation.DSMT4">
                  <p:embed/>
                </p:oleObj>
              </mc:Choice>
              <mc:Fallback>
                <p:oleObj name="Equation" r:id="rId5" imgW="30226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898708"/>
                        <a:ext cx="7283450" cy="1304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xmlns="" id="{BBF76E7F-01EE-4548-991A-280EC245A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54826"/>
              </p:ext>
            </p:extLst>
          </p:nvPr>
        </p:nvGraphicFramePr>
        <p:xfrm>
          <a:off x="1496695" y="2477453"/>
          <a:ext cx="652303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" name="Equation" r:id="rId7" imgW="2565400" imgH="546100" progId="Equation.DSMT4">
                  <p:embed/>
                </p:oleObj>
              </mc:Choice>
              <mc:Fallback>
                <p:oleObj name="Equation" r:id="rId7" imgW="25654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695" y="2477453"/>
                        <a:ext cx="6523038" cy="1379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E5B06334-AFF4-4DDA-8F81-5597E514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161" y="1455907"/>
            <a:ext cx="6593839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400" b="1" dirty="0"/>
              <a:t>Объект</a:t>
            </a:r>
            <a:r>
              <a:rPr lang="ru-RU" altLang="ru-RU" sz="2400" dirty="0">
                <a:solidFill>
                  <a:srgbClr val="3333FF"/>
                </a:solidFill>
              </a:rPr>
              <a:t> - функция в пространстве </a:t>
            </a:r>
            <a:r>
              <a:rPr lang="en-US" altLang="ru-RU" sz="2400" dirty="0">
                <a:solidFill>
                  <a:srgbClr val="3333FF"/>
                </a:solidFill>
              </a:rPr>
              <a:t>{</a:t>
            </a:r>
            <a:r>
              <a:rPr lang="en-US" altLang="ru-RU" sz="2400" i="1" dirty="0">
                <a:solidFill>
                  <a:srgbClr val="3333FF"/>
                </a:solidFill>
              </a:rPr>
              <a:t>x</a:t>
            </a:r>
            <a:r>
              <a:rPr lang="en-US" altLang="ru-RU" sz="2400" dirty="0">
                <a:solidFill>
                  <a:srgbClr val="3333FF"/>
                </a:solidFill>
              </a:rPr>
              <a:t>}</a:t>
            </a:r>
            <a:r>
              <a:rPr lang="ru-RU" altLang="ru-RU" sz="2400" dirty="0">
                <a:solidFill>
                  <a:srgbClr val="3333FF"/>
                </a:solidFill>
              </a:rPr>
              <a:t> 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3333FF"/>
                </a:solidFill>
              </a:rPr>
              <a:t>x</a:t>
            </a:r>
            <a:r>
              <a:rPr lang="ru-RU" altLang="ru-RU" sz="2400" dirty="0">
                <a:solidFill>
                  <a:srgbClr val="3333FF"/>
                </a:solidFill>
              </a:rPr>
              <a:t> </a:t>
            </a:r>
            <a:r>
              <a:rPr lang="en-US" altLang="ru-RU" sz="2400" dirty="0">
                <a:solidFill>
                  <a:srgbClr val="3333FF"/>
                </a:solidFill>
              </a:rPr>
              <a:t>– </a:t>
            </a:r>
            <a:r>
              <a:rPr lang="ru-RU" altLang="ru-RU" sz="2400" dirty="0">
                <a:solidFill>
                  <a:srgbClr val="3333FF"/>
                </a:solidFill>
              </a:rPr>
              <a:t>пространство</a:t>
            </a:r>
            <a:r>
              <a:rPr lang="en-US" altLang="ru-RU" sz="2400" dirty="0">
                <a:solidFill>
                  <a:srgbClr val="3333FF"/>
                </a:solidFill>
              </a:rPr>
              <a:t> - </a:t>
            </a:r>
            <a:r>
              <a:rPr lang="ru-RU" altLang="ru-RU" sz="2400" dirty="0">
                <a:solidFill>
                  <a:srgbClr val="3333FF"/>
                </a:solidFill>
              </a:rPr>
              <a:t>это прямое пространство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2FB754AB-606E-42E5-9624-DE6A89FBD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" y="3999230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i="1" dirty="0">
                <a:solidFill>
                  <a:srgbClr val="3333FF"/>
                </a:solidFill>
              </a:rPr>
              <a:t>F</a:t>
            </a:r>
            <a:r>
              <a:rPr lang="en-US" altLang="ru-RU" sz="2400" b="1" dirty="0">
                <a:solidFill>
                  <a:srgbClr val="3333FF"/>
                </a:solidFill>
              </a:rPr>
              <a:t>(</a:t>
            </a:r>
            <a:r>
              <a:rPr lang="en-US" altLang="ru-RU" sz="2400" b="1" i="1" dirty="0">
                <a:solidFill>
                  <a:srgbClr val="3333FF"/>
                </a:solidFill>
              </a:rPr>
              <a:t>u</a:t>
            </a:r>
            <a:r>
              <a:rPr lang="en-US" altLang="ru-RU" sz="2400" b="1" dirty="0">
                <a:solidFill>
                  <a:srgbClr val="3333FF"/>
                </a:solidFill>
              </a:rPr>
              <a:t>) - </a:t>
            </a:r>
            <a:r>
              <a:rPr lang="ru-RU" altLang="ru-RU" sz="2400" b="1" dirty="0">
                <a:solidFill>
                  <a:srgbClr val="3333FF"/>
                </a:solidFill>
              </a:rPr>
              <a:t>Фурье-образ </a:t>
            </a:r>
            <a:r>
              <a:rPr lang="ru-RU" altLang="ru-RU" sz="2400" dirty="0">
                <a:solidFill>
                  <a:srgbClr val="3333FF"/>
                </a:solidFill>
              </a:rPr>
              <a:t>функции </a:t>
            </a:r>
            <a:r>
              <a:rPr lang="en-US" altLang="ru-RU" sz="2400" i="1" dirty="0">
                <a:solidFill>
                  <a:srgbClr val="3333FF"/>
                </a:solidFill>
              </a:rPr>
              <a:t>f</a:t>
            </a:r>
            <a:r>
              <a:rPr lang="en-US" altLang="ru-RU" sz="2400" dirty="0">
                <a:solidFill>
                  <a:srgbClr val="3333FF"/>
                </a:solidFill>
              </a:rPr>
              <a:t>(x) </a:t>
            </a:r>
            <a:r>
              <a:rPr lang="ru-RU" altLang="ru-RU" sz="2400" dirty="0">
                <a:solidFill>
                  <a:srgbClr val="3333FF"/>
                </a:solidFill>
              </a:rPr>
              <a:t>в пространстве </a:t>
            </a:r>
            <a:r>
              <a:rPr lang="en-US" altLang="ru-RU" sz="2400" dirty="0">
                <a:solidFill>
                  <a:srgbClr val="3333FF"/>
                </a:solidFill>
              </a:rPr>
              <a:t>{</a:t>
            </a:r>
            <a:r>
              <a:rPr lang="en-US" altLang="ru-RU" sz="2400" i="1" dirty="0">
                <a:solidFill>
                  <a:srgbClr val="3333FF"/>
                </a:solidFill>
              </a:rPr>
              <a:t>u</a:t>
            </a:r>
            <a:r>
              <a:rPr lang="en-US" altLang="ru-RU" sz="2400" dirty="0">
                <a:solidFill>
                  <a:srgbClr val="3333FF"/>
                </a:solidFill>
              </a:rPr>
              <a:t>}</a:t>
            </a:r>
            <a:r>
              <a:rPr lang="ru-RU" altLang="ru-RU" sz="2400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3333FF"/>
                </a:solidFill>
              </a:rPr>
              <a:t>U – </a:t>
            </a:r>
            <a:r>
              <a:rPr lang="ru-RU" altLang="ru-RU" sz="2400" dirty="0">
                <a:solidFill>
                  <a:srgbClr val="3333FF"/>
                </a:solidFill>
              </a:rPr>
              <a:t>пространство - это обратное пространство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45A42081-AEC9-4B41-9997-E04809AA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408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обратное Фурье-преобразование функции </a:t>
            </a:r>
            <a:r>
              <a:rPr lang="en-US" altLang="ru-RU" sz="2400" i="1" dirty="0">
                <a:solidFill>
                  <a:srgbClr val="3333FF"/>
                </a:solidFill>
              </a:rPr>
              <a:t>f</a:t>
            </a:r>
            <a:r>
              <a:rPr lang="en-US" altLang="ru-RU" sz="2400" dirty="0">
                <a:solidFill>
                  <a:srgbClr val="3333FF"/>
                </a:solidFill>
              </a:rPr>
              <a:t>(</a:t>
            </a:r>
            <a:r>
              <a:rPr lang="en-US" altLang="ru-RU" sz="2400" i="1" dirty="0">
                <a:solidFill>
                  <a:srgbClr val="3333FF"/>
                </a:solidFill>
              </a:rPr>
              <a:t>x</a:t>
            </a:r>
            <a:r>
              <a:rPr lang="en-US" altLang="ru-RU" sz="2400" dirty="0">
                <a:solidFill>
                  <a:srgbClr val="3333FF"/>
                </a:solidFill>
              </a:rPr>
              <a:t>)</a:t>
            </a:r>
            <a:endParaRPr lang="ru-RU" altLang="ru-RU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887</Words>
  <Application>Microsoft Office PowerPoint</Application>
  <PresentationFormat>Экран (4:3)</PresentationFormat>
  <Paragraphs>177</Paragraphs>
  <Slides>46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Тема Office</vt:lpstr>
      <vt:lpstr>Equation</vt:lpstr>
      <vt:lpstr>MathType 7.0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Эрнест</dc:creator>
  <cp:lastModifiedBy>Suvorov</cp:lastModifiedBy>
  <cp:revision>90</cp:revision>
  <dcterms:created xsi:type="dcterms:W3CDTF">2023-10-01T17:34:11Z</dcterms:created>
  <dcterms:modified xsi:type="dcterms:W3CDTF">2024-03-20T09:17:50Z</dcterms:modified>
</cp:coreProperties>
</file>